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handoutMasterIdLst>
    <p:handoutMasterId r:id="rId17"/>
  </p:handoutMasterIdLst>
  <p:sldIdLst>
    <p:sldId id="358" r:id="rId2"/>
    <p:sldId id="320" r:id="rId3"/>
    <p:sldId id="359" r:id="rId4"/>
    <p:sldId id="365" r:id="rId5"/>
    <p:sldId id="346" r:id="rId6"/>
    <p:sldId id="360" r:id="rId7"/>
    <p:sldId id="361" r:id="rId8"/>
    <p:sldId id="362" r:id="rId9"/>
    <p:sldId id="363" r:id="rId10"/>
    <p:sldId id="366" r:id="rId11"/>
    <p:sldId id="364" r:id="rId12"/>
    <p:sldId id="370" r:id="rId13"/>
    <p:sldId id="371" r:id="rId14"/>
    <p:sldId id="369" r:id="rId15"/>
  </p:sldIdLst>
  <p:sldSz cx="9144000" cy="5715000" type="screen16x10"/>
  <p:notesSz cx="9926638" cy="6797675"/>
  <p:defaultTextStyle>
    <a:defPPr>
      <a:defRPr lang="zh-CN"/>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FAAC94"/>
    <a:srgbClr val="D1FFD1"/>
    <a:srgbClr val="A3FFA3"/>
    <a:srgbClr val="C5FFC5"/>
    <a:srgbClr val="61FF61"/>
    <a:srgbClr val="0000FF"/>
    <a:srgbClr val="6CCE9D"/>
    <a:srgbClr val="5799D5"/>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73157" autoAdjust="0"/>
  </p:normalViewPr>
  <p:slideViewPr>
    <p:cSldViewPr snapToGrid="0">
      <p:cViewPr>
        <p:scale>
          <a:sx n="108" d="100"/>
          <a:sy n="108" d="100"/>
        </p:scale>
        <p:origin x="-1272" y="-162"/>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2799" y="0"/>
            <a:ext cx="4301543" cy="341064"/>
          </a:xfrm>
          <a:prstGeom prst="rect">
            <a:avLst/>
          </a:prstGeom>
        </p:spPr>
        <p:txBody>
          <a:bodyPr vert="horz" lIns="91440" tIns="45720" rIns="91440" bIns="45720" rtlCol="0"/>
          <a:lstStyle>
            <a:lvl1pPr algn="r">
              <a:defRPr sz="1200"/>
            </a:lvl1pPr>
          </a:lstStyle>
          <a:p>
            <a:fld id="{2AEA4590-DED3-46A4-B84E-B3B81D249E2F}" type="datetimeFigureOut">
              <a:rPr lang="zh-CN" altLang="en-US" smtClean="0"/>
              <a:t>2018/3/8</a:t>
            </a:fld>
            <a:endParaRPr lang="zh-CN" altLang="en-US"/>
          </a:p>
        </p:txBody>
      </p:sp>
      <p:sp>
        <p:nvSpPr>
          <p:cNvPr id="4" name="页脚占位符 3"/>
          <p:cNvSpPr>
            <a:spLocks noGrp="1"/>
          </p:cNvSpPr>
          <p:nvPr>
            <p:ph type="ftr" sz="quarter" idx="2"/>
          </p:nvPr>
        </p:nvSpPr>
        <p:spPr>
          <a:xfrm>
            <a:off x="1" y="6456612"/>
            <a:ext cx="4301543" cy="34106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2799" y="6456612"/>
            <a:ext cx="4301543" cy="341064"/>
          </a:xfrm>
          <a:prstGeom prst="rect">
            <a:avLst/>
          </a:prstGeom>
        </p:spPr>
        <p:txBody>
          <a:bodyPr vert="horz" lIns="91440" tIns="45720" rIns="91440" bIns="45720" rtlCol="0" anchor="b"/>
          <a:lstStyle>
            <a:lvl1pPr algn="r">
              <a:defRPr sz="1200"/>
            </a:lvl1pPr>
          </a:lstStyle>
          <a:p>
            <a:fld id="{1789A9DB-D2AB-47CE-BE0F-94BB491F1721}" type="slidenum">
              <a:rPr lang="zh-CN" altLang="en-US" smtClean="0"/>
              <a:t>‹#›</a:t>
            </a:fld>
            <a:endParaRPr lang="zh-CN" altLang="en-US"/>
          </a:p>
        </p:txBody>
      </p:sp>
    </p:spTree>
    <p:extLst>
      <p:ext uri="{BB962C8B-B14F-4D97-AF65-F5344CB8AC3E}">
        <p14:creationId xmlns:p14="http://schemas.microsoft.com/office/powerpoint/2010/main" val="35222732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5C2540E5-50A0-4B42-976F-722E18CAD3C8}" type="datetimeFigureOut">
              <a:rPr lang="zh-CN" altLang="en-US" smtClean="0"/>
              <a:t>2018/3/8</a:t>
            </a:fld>
            <a:endParaRPr lang="zh-CN" altLang="en-US"/>
          </a:p>
        </p:txBody>
      </p:sp>
      <p:sp>
        <p:nvSpPr>
          <p:cNvPr id="4" name="幻灯片图像占位符 3"/>
          <p:cNvSpPr>
            <a:spLocks noGrp="1" noRot="1" noChangeAspect="1"/>
          </p:cNvSpPr>
          <p:nvPr>
            <p:ph type="sldImg" idx="2"/>
          </p:nvPr>
        </p:nvSpPr>
        <p:spPr>
          <a:xfrm>
            <a:off x="3128963" y="850900"/>
            <a:ext cx="3668712" cy="22923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6EB064CC-965C-42E2-89BD-CDFFB7667831}" type="slidenum">
              <a:rPr lang="zh-CN" altLang="en-US" smtClean="0"/>
              <a:t>‹#›</a:t>
            </a:fld>
            <a:endParaRPr lang="zh-CN" altLang="en-US"/>
          </a:p>
        </p:txBody>
      </p:sp>
    </p:spTree>
    <p:extLst>
      <p:ext uri="{BB962C8B-B14F-4D97-AF65-F5344CB8AC3E}">
        <p14:creationId xmlns:p14="http://schemas.microsoft.com/office/powerpoint/2010/main" val="3654601536"/>
      </p:ext>
    </p:extLst>
  </p:cSld>
  <p:clrMap bg1="lt1" tx1="dk1" bg2="lt2" tx2="dk2" accent1="accent1" accent2="accent2" accent3="accent3" accent4="accent4" accent5="accent5" accent6="accent6" hlink="hlink" folHlink="folHlink"/>
  <p:hf hdr="0" ftr="0" dt="0"/>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dirty="0" smtClean="0"/>
              <a:t>Good</a:t>
            </a:r>
            <a:r>
              <a:rPr lang="en-US" altLang="zh-CN" baseline="0" dirty="0" smtClean="0"/>
              <a:t> morning everyone, thanks very much attending my promotion application report. I’m glad to be here to share my experiences in the past few years in SRCB.</a:t>
            </a:r>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t>1</a:t>
            </a:fld>
            <a:endParaRPr lang="zh-CN" altLang="en-US"/>
          </a:p>
        </p:txBody>
      </p:sp>
    </p:spTree>
    <p:extLst>
      <p:ext uri="{BB962C8B-B14F-4D97-AF65-F5344CB8AC3E}">
        <p14:creationId xmlns:p14="http://schemas.microsoft.com/office/powerpoint/2010/main" val="2379543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dirty="0" smtClean="0"/>
              <a:t>In the last part, I want to talk about my</a:t>
            </a:r>
            <a:r>
              <a:rPr lang="en-US" altLang="zh-CN" baseline="0" dirty="0" smtClean="0"/>
              <a:t> plans for future work</a:t>
            </a:r>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2279244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sz="936" b="0" i="0" kern="1200" dirty="0" smtClean="0">
                <a:solidFill>
                  <a:schemeClr val="tx1"/>
                </a:solidFill>
                <a:effectLst/>
                <a:latin typeface="+mn-lt"/>
                <a:ea typeface="+mn-ea"/>
                <a:cs typeface="+mn-cs"/>
              </a:rPr>
              <a:t>There</a:t>
            </a:r>
            <a:r>
              <a:rPr lang="en-US" altLang="zh-CN" sz="936" b="0" i="0" kern="1200" baseline="0" dirty="0" smtClean="0">
                <a:solidFill>
                  <a:schemeClr val="tx1"/>
                </a:solidFill>
                <a:effectLst/>
                <a:latin typeface="+mn-lt"/>
                <a:ea typeface="+mn-ea"/>
                <a:cs typeface="+mn-cs"/>
              </a:rPr>
              <a:t> was a great philosopher named </a:t>
            </a:r>
            <a:r>
              <a:rPr lang="en-US" altLang="zh-CN" sz="936" b="0" i="0" kern="1200" baseline="0" dirty="0" err="1" smtClean="0">
                <a:solidFill>
                  <a:schemeClr val="tx1"/>
                </a:solidFill>
                <a:effectLst/>
                <a:latin typeface="+mn-lt"/>
                <a:ea typeface="+mn-ea"/>
                <a:cs typeface="+mn-cs"/>
              </a:rPr>
              <a:t>wangyangming</a:t>
            </a:r>
            <a:r>
              <a:rPr lang="en-US" altLang="zh-CN" sz="936" b="0" i="0" kern="1200" baseline="0" dirty="0" smtClean="0">
                <a:solidFill>
                  <a:schemeClr val="tx1"/>
                </a:solidFill>
                <a:effectLst/>
                <a:latin typeface="+mn-lt"/>
                <a:ea typeface="+mn-ea"/>
                <a:cs typeface="+mn-cs"/>
              </a:rPr>
              <a:t>, who is the master of heart-mind theory in Ming-dynasty in ancient china. </a:t>
            </a:r>
          </a:p>
          <a:p>
            <a:r>
              <a:rPr lang="en-US" altLang="zh-CN" sz="936" b="0" i="0" kern="1200" baseline="0" dirty="0" smtClean="0">
                <a:solidFill>
                  <a:schemeClr val="tx1"/>
                </a:solidFill>
                <a:effectLst/>
                <a:latin typeface="+mn-lt"/>
                <a:ea typeface="+mn-ea"/>
                <a:cs typeface="+mn-cs"/>
              </a:rPr>
              <a:t>One of his main idea is “ The unity of inner knowledge and action”, which gives me great inspiration for my research and work.</a:t>
            </a:r>
          </a:p>
          <a:p>
            <a:r>
              <a:rPr lang="en-US" altLang="zh-CN" sz="936" b="0" i="0" kern="1200" baseline="0" dirty="0" smtClean="0">
                <a:solidFill>
                  <a:schemeClr val="tx1"/>
                </a:solidFill>
                <a:effectLst/>
                <a:latin typeface="+mn-lt"/>
                <a:ea typeface="+mn-ea"/>
                <a:cs typeface="+mn-cs"/>
              </a:rPr>
              <a:t>I think I should always remember three key points: 1. keep us with latest research in machine vision; 2. Apply related technology to actual project; 3. Cooperate with my partners and understand our </a:t>
            </a:r>
            <a:r>
              <a:rPr lang="en-US" altLang="zh-CN" sz="936" b="0" i="0" kern="1200" baseline="0" dirty="0" err="1" smtClean="0">
                <a:solidFill>
                  <a:schemeClr val="tx1"/>
                </a:solidFill>
                <a:effectLst/>
                <a:latin typeface="+mn-lt"/>
                <a:ea typeface="+mn-ea"/>
                <a:cs typeface="+mn-cs"/>
              </a:rPr>
              <a:t>customres</a:t>
            </a:r>
            <a:r>
              <a:rPr lang="en-US" altLang="zh-CN" sz="936" b="0" i="0" kern="1200" baseline="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t>11</a:t>
            </a:fld>
            <a:endParaRPr lang="zh-CN" altLang="en-US"/>
          </a:p>
        </p:txBody>
      </p:sp>
    </p:spTree>
    <p:extLst>
      <p:ext uri="{BB962C8B-B14F-4D97-AF65-F5344CB8AC3E}">
        <p14:creationId xmlns:p14="http://schemas.microsoft.com/office/powerpoint/2010/main" val="3110334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dirty="0" smtClean="0"/>
              <a:t>In</a:t>
            </a:r>
            <a:r>
              <a:rPr lang="en-US" altLang="zh-CN" baseline="0" dirty="0" smtClean="0"/>
              <a:t> recently years, deep learning offers us great opportunities in machine because the performance is much better and more stable than traditional method in many areas.</a:t>
            </a:r>
          </a:p>
          <a:p>
            <a:r>
              <a:rPr lang="en-US" altLang="zh-CN" baseline="0" dirty="0" smtClean="0"/>
              <a:t>While there are also many challenges for deep learning, one of the most important is how to applied to on line FA systems because of high computations. We all know that efficiency is always the mort important in plant.</a:t>
            </a:r>
          </a:p>
          <a:p>
            <a:r>
              <a:rPr lang="en-US" altLang="zh-CN" baseline="0" dirty="0" smtClean="0"/>
              <a:t>I think on one hand I should make good use of deep learning, on the other hand, we should keep a balance between traditional image processing method and deep learning.</a:t>
            </a:r>
          </a:p>
          <a:p>
            <a:endParaRPr lang="en-US" altLang="zh-CN" baseline="0" dirty="0" smtClean="0"/>
          </a:p>
          <a:p>
            <a:r>
              <a:rPr lang="en-US" altLang="zh-CN" baseline="0" dirty="0" smtClean="0"/>
              <a:t>For example, for the airless detection in PVC inspection projects. Deep learning gives more smooth and stable segmentation results, while the computing time is much more than traditional method. </a:t>
            </a:r>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t>12</a:t>
            </a:fld>
            <a:endParaRPr lang="zh-CN" altLang="en-US"/>
          </a:p>
        </p:txBody>
      </p:sp>
    </p:spTree>
    <p:extLst>
      <p:ext uri="{BB962C8B-B14F-4D97-AF65-F5344CB8AC3E}">
        <p14:creationId xmlns:p14="http://schemas.microsoft.com/office/powerpoint/2010/main" val="1120598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dirty="0" smtClean="0"/>
              <a:t>For application</a:t>
            </a:r>
            <a:r>
              <a:rPr lang="en-US" altLang="zh-CN" baseline="0" dirty="0" smtClean="0"/>
              <a:t>, TGY&amp;BMW offer us a great opportunity to step into visual inspection systems in factory automation area.</a:t>
            </a:r>
          </a:p>
          <a:p>
            <a:r>
              <a:rPr lang="en-US" altLang="zh-CN" baseline="0" dirty="0" smtClean="0"/>
              <a:t>On one hand, we’ll extend current technology to more plant in BMW. The PVC inspection project phase II in </a:t>
            </a:r>
            <a:r>
              <a:rPr lang="en-US" altLang="zh-CN" baseline="0" dirty="0" err="1" smtClean="0"/>
              <a:t>Tiexi</a:t>
            </a:r>
            <a:r>
              <a:rPr lang="en-US" altLang="zh-CN" baseline="0" dirty="0" smtClean="0"/>
              <a:t> plant and new PVC inspection system in NEX plant will start soon;</a:t>
            </a:r>
          </a:p>
          <a:p>
            <a:r>
              <a:rPr lang="en-US" altLang="zh-CN" baseline="0" dirty="0" smtClean="0"/>
              <a:t>On the other hand, we keep find new requirements form TGY&amp;BMW. More application such as visor-signage inspection and visual position systems are under application;</a:t>
            </a:r>
            <a:endParaRPr lang="en-US" altLang="zh-CN" baseline="0" dirty="0"/>
          </a:p>
          <a:p>
            <a:r>
              <a:rPr lang="en-US" altLang="zh-CN" baseline="0" dirty="0" smtClean="0"/>
              <a:t>Also ,thanks to TGY’s strong market ability, we may cooperate with much more factories. For example, the Brilliance auto shows great interest to cooperate with us to developed surface inspection of metal plant.</a:t>
            </a:r>
          </a:p>
          <a:p>
            <a:r>
              <a:rPr lang="en-US" altLang="zh-CN" baseline="0" dirty="0" smtClean="0"/>
              <a:t>In this application development, we can also find more patent ideas.</a:t>
            </a:r>
          </a:p>
        </p:txBody>
      </p:sp>
      <p:sp>
        <p:nvSpPr>
          <p:cNvPr id="4" name="灯片编号占位符 3"/>
          <p:cNvSpPr>
            <a:spLocks noGrp="1"/>
          </p:cNvSpPr>
          <p:nvPr>
            <p:ph type="sldNum" sz="quarter" idx="10"/>
          </p:nvPr>
        </p:nvSpPr>
        <p:spPr/>
        <p:txBody>
          <a:bodyPr/>
          <a:lstStyle/>
          <a:p>
            <a:fld id="{6EB064CC-965C-42E2-89BD-CDFFB7667831}" type="slidenum">
              <a:rPr lang="zh-CN" altLang="en-US" smtClean="0"/>
              <a:t>13</a:t>
            </a:fld>
            <a:endParaRPr lang="zh-CN" altLang="en-US"/>
          </a:p>
        </p:txBody>
      </p:sp>
    </p:spTree>
    <p:extLst>
      <p:ext uri="{BB962C8B-B14F-4D97-AF65-F5344CB8AC3E}">
        <p14:creationId xmlns:p14="http://schemas.microsoft.com/office/powerpoint/2010/main" val="2750667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Thanks for listening.</a:t>
            </a:r>
            <a:r>
              <a:rPr lang="en-US" altLang="zh-CN" baseline="0" dirty="0" smtClean="0"/>
              <a:t> This’s all! </a:t>
            </a:r>
            <a:endParaRPr lang="zh-CN" altLang="en-US" dirty="0"/>
          </a:p>
        </p:txBody>
      </p:sp>
      <p:sp>
        <p:nvSpPr>
          <p:cNvPr id="4" name="灯片编号占位符 3"/>
          <p:cNvSpPr>
            <a:spLocks noGrp="1"/>
          </p:cNvSpPr>
          <p:nvPr>
            <p:ph type="sldNum" sz="quarter" idx="10"/>
          </p:nvPr>
        </p:nvSpPr>
        <p:spPr/>
        <p:txBody>
          <a:bodyPr/>
          <a:lstStyle/>
          <a:p>
            <a:fld id="{00368C11-5C15-4AD9-92D4-96DF05109376}" type="slidenum">
              <a:rPr lang="zh-CN" altLang="en-US" smtClean="0"/>
              <a:pPr/>
              <a:t>14</a:t>
            </a:fld>
            <a:endParaRPr lang="zh-CN" altLang="en-US"/>
          </a:p>
        </p:txBody>
      </p:sp>
    </p:spTree>
    <p:extLst>
      <p:ext uri="{BB962C8B-B14F-4D97-AF65-F5344CB8AC3E}">
        <p14:creationId xmlns:p14="http://schemas.microsoft.com/office/powerpoint/2010/main" val="1287855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dirty="0" smtClean="0"/>
              <a:t>Today</a:t>
            </a:r>
            <a:r>
              <a:rPr lang="en-US" altLang="zh-CN" baseline="0" dirty="0" smtClean="0"/>
              <a:t> my report contains 3 parts: In the first part, I’ll give a brief introduction of myself; The second part is a summary of my work in </a:t>
            </a:r>
            <a:r>
              <a:rPr lang="en-US" altLang="zh-CN" baseline="0" dirty="0" err="1" smtClean="0"/>
              <a:t>srcb</a:t>
            </a:r>
            <a:r>
              <a:rPr lang="en-US" altLang="zh-CN" baseline="0" dirty="0" smtClean="0"/>
              <a:t> in about past 3 years; The last part is my planning for future work</a:t>
            </a:r>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889987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dirty="0" smtClean="0"/>
              <a:t>My name</a:t>
            </a:r>
            <a:r>
              <a:rPr lang="en-US" altLang="zh-CN" baseline="0" dirty="0" smtClean="0"/>
              <a:t> is </a:t>
            </a:r>
            <a:r>
              <a:rPr lang="en-US" altLang="zh-CN" baseline="0" dirty="0" err="1" smtClean="0"/>
              <a:t>zhang</a:t>
            </a:r>
            <a:r>
              <a:rPr lang="en-US" altLang="zh-CN" baseline="0" dirty="0" smtClean="0"/>
              <a:t> Yifei, even though I look much older, but I pretty sure that I was born in nineteen-ninety. </a:t>
            </a:r>
          </a:p>
          <a:p>
            <a:r>
              <a:rPr lang="en-US" altLang="zh-CN" baseline="0" dirty="0" smtClean="0"/>
              <a:t>Today I want to apply for promotion as an Deputy Researcher II from Assistant Research III.</a:t>
            </a:r>
          </a:p>
          <a:p>
            <a:r>
              <a:rPr lang="en-US" altLang="zh-CN" baseline="0" dirty="0" smtClean="0"/>
              <a:t>I studied in Tsinghua University from 2008 to 2012 and get my bachelor’s degree in electronic engineering; In postgraduate time, I was major in Digital Image processing in University of  Chinese Academy of sciences and get my master degree in 2015; In 2014, I worked as intern in SRCB from May to December; and from July 2015, I worked as assistant researcher in SRCB.</a:t>
            </a:r>
          </a:p>
          <a:p>
            <a:r>
              <a:rPr lang="en-US" altLang="zh-CN" baseline="0" dirty="0" smtClean="0"/>
              <a:t>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t>3</a:t>
            </a:fld>
            <a:endParaRPr lang="zh-CN" altLang="en-US"/>
          </a:p>
        </p:txBody>
      </p:sp>
    </p:spTree>
    <p:extLst>
      <p:ext uri="{BB962C8B-B14F-4D97-AF65-F5344CB8AC3E}">
        <p14:creationId xmlns:p14="http://schemas.microsoft.com/office/powerpoint/2010/main" val="673200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dirty="0" smtClean="0"/>
              <a:t>In</a:t>
            </a:r>
            <a:r>
              <a:rPr lang="en-US" altLang="zh-CN" baseline="0" dirty="0" smtClean="0"/>
              <a:t> the second part, I’ll give a summary of my work in past few years</a:t>
            </a:r>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672988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dirty="0" smtClean="0"/>
              <a:t>In</a:t>
            </a:r>
            <a:r>
              <a:rPr lang="en-US" altLang="zh-CN" baseline="0" dirty="0" smtClean="0"/>
              <a:t> general, I want to use the word “SRCB” to summarize my work.</a:t>
            </a:r>
          </a:p>
          <a:p>
            <a:r>
              <a:rPr lang="en-US" altLang="zh-CN" baseline="0" dirty="0" smtClean="0"/>
              <a:t>S means start , this is related to my intern work and training project in SRCB</a:t>
            </a:r>
          </a:p>
          <a:p>
            <a:r>
              <a:rPr lang="en-US" altLang="zh-CN" baseline="0" dirty="0" smtClean="0"/>
              <a:t>R means robotic. From 2015.7 to 2017 April, I mainly involved in the project of picking method for robot hand based on stereo camera</a:t>
            </a:r>
          </a:p>
          <a:p>
            <a:r>
              <a:rPr lang="en-US" altLang="zh-CN" baseline="0" dirty="0" smtClean="0"/>
              <a:t>C means cooperation. Thanks for the good cooperation with SRCB partners, workmates and customers, I can successfully carry out my work and study.</a:t>
            </a:r>
          </a:p>
          <a:p>
            <a:pPr marL="0" marR="0" indent="0" algn="l" defTabSz="713232" rtl="0" eaLnBrk="1" fontAlgn="auto" latinLnBrk="0" hangingPunct="1">
              <a:lnSpc>
                <a:spcPct val="100000"/>
              </a:lnSpc>
              <a:spcBef>
                <a:spcPts val="0"/>
              </a:spcBef>
              <a:spcAft>
                <a:spcPts val="0"/>
              </a:spcAft>
              <a:buClrTx/>
              <a:buSzTx/>
              <a:buFontTx/>
              <a:buNone/>
              <a:tabLst/>
              <a:defRPr/>
            </a:pPr>
            <a:r>
              <a:rPr lang="en-US" altLang="zh-CN" baseline="0" dirty="0" smtClean="0"/>
              <a:t>B means BMW. Thanks to our Manager Yu-san for giving me the great </a:t>
            </a:r>
            <a:r>
              <a:rPr lang="en-US" altLang="zh-CN" sz="936" b="0" i="0" u="none" strike="noStrike" kern="1200" dirty="0" smtClean="0">
                <a:solidFill>
                  <a:schemeClr val="tx1"/>
                </a:solidFill>
                <a:effectLst/>
                <a:latin typeface="+mn-lt"/>
                <a:ea typeface="+mn-ea"/>
                <a:cs typeface="+mn-cs"/>
              </a:rPr>
              <a:t>opportunity,</a:t>
            </a:r>
            <a:r>
              <a:rPr lang="en-US" altLang="zh-CN" sz="936" b="0" i="0" u="none" strike="noStrike" kern="1200" baseline="0" dirty="0" smtClean="0">
                <a:solidFill>
                  <a:schemeClr val="tx1"/>
                </a:solidFill>
                <a:effectLst/>
                <a:latin typeface="+mn-lt"/>
                <a:ea typeface="+mn-ea"/>
                <a:cs typeface="+mn-cs"/>
              </a:rPr>
              <a:t> From the second half of last year, I have been involved in the visual based inspection project from TGY&amp;BMW</a:t>
            </a:r>
            <a:endParaRPr lang="en-US" altLang="zh-CN" sz="936" b="0" i="0" kern="1200" dirty="0" smtClean="0">
              <a:solidFill>
                <a:schemeClr val="tx1"/>
              </a:solidFill>
              <a:effectLst/>
              <a:latin typeface="+mn-lt"/>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t>5</a:t>
            </a:fld>
            <a:endParaRPr lang="zh-CN" altLang="en-US"/>
          </a:p>
        </p:txBody>
      </p:sp>
    </p:spTree>
    <p:extLst>
      <p:ext uri="{BB962C8B-B14F-4D97-AF65-F5344CB8AC3E}">
        <p14:creationId xmlns:p14="http://schemas.microsoft.com/office/powerpoint/2010/main" val="1286498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dirty="0" smtClean="0"/>
              <a:t>During</a:t>
            </a:r>
            <a:r>
              <a:rPr lang="en-US" altLang="zh-CN" baseline="0" dirty="0" smtClean="0"/>
              <a:t> my internship, I mainly researched and tested different kinds of 3D cameras, such as Microsoft Kinect, Intel real-sense, Ricoh stereo camera and so on.</a:t>
            </a:r>
          </a:p>
          <a:p>
            <a:r>
              <a:rPr lang="en-US" altLang="zh-CN" baseline="0" dirty="0" smtClean="0"/>
              <a:t>Especially Ricoh stereo camera, this laid a good foundation for my future work.</a:t>
            </a:r>
          </a:p>
          <a:p>
            <a:r>
              <a:rPr lang="en-US" altLang="zh-CN" dirty="0" smtClean="0"/>
              <a:t>In my training</a:t>
            </a:r>
            <a:r>
              <a:rPr lang="en-US" altLang="zh-CN" baseline="0" dirty="0" smtClean="0"/>
              <a:t> project, I developed a segmentation method based on gray and depth image, this method performs well for randomly-piled boxes. A simple comparison shows that method performs much better than a primary version of the picking library.</a:t>
            </a:r>
          </a:p>
          <a:p>
            <a:r>
              <a:rPr lang="en-US" altLang="zh-CN" baseline="0" dirty="0" smtClean="0"/>
              <a:t>Based on my training project, I applied a patent named “A rectangle detection method”. </a:t>
            </a:r>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t>6</a:t>
            </a:fld>
            <a:endParaRPr lang="zh-CN" altLang="en-US"/>
          </a:p>
        </p:txBody>
      </p:sp>
    </p:spTree>
    <p:extLst>
      <p:ext uri="{BB962C8B-B14F-4D97-AF65-F5344CB8AC3E}">
        <p14:creationId xmlns:p14="http://schemas.microsoft.com/office/powerpoint/2010/main" val="2890267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baseline="0" dirty="0" smtClean="0"/>
              <a:t>From 2015.7 to 2017 April, I mainly involved in the project of picking method for robot hand based on stereo camera.</a:t>
            </a:r>
          </a:p>
          <a:p>
            <a:r>
              <a:rPr lang="en-US" altLang="zh-CN" baseline="0" dirty="0" smtClean="0"/>
              <a:t>In the picking system built by </a:t>
            </a:r>
            <a:r>
              <a:rPr lang="en-US" altLang="zh-CN" baseline="0" dirty="0" err="1" smtClean="0"/>
              <a:t>Phc</a:t>
            </a:r>
            <a:r>
              <a:rPr lang="en-US" altLang="zh-CN" baseline="0" dirty="0" smtClean="0"/>
              <a:t>, they  use Ricoh stereo camera as eye; use adsorbers and grippers as hand.</a:t>
            </a:r>
          </a:p>
          <a:p>
            <a:r>
              <a:rPr lang="en-US" altLang="zh-CN" baseline="0" dirty="0" smtClean="0"/>
              <a:t>For SRCB, we developed the brain of the robot to calculate picking postures based on intensity and depth image.</a:t>
            </a:r>
          </a:p>
          <a:p>
            <a:r>
              <a:rPr lang="en-US" altLang="zh-CN" baseline="0" dirty="0" smtClean="0"/>
              <a:t>In this project, I mainly responsible for designing detailed algorithm after discussion with my partner and then implementing and testing the library.</a:t>
            </a:r>
          </a:p>
          <a:p>
            <a:r>
              <a:rPr lang="en-US" altLang="zh-CN" baseline="0" dirty="0" err="1" smtClean="0"/>
              <a:t>Nagashima</a:t>
            </a:r>
            <a:r>
              <a:rPr lang="en-US" altLang="zh-CN" baseline="0" dirty="0" smtClean="0"/>
              <a:t>-san evaluated our library in </a:t>
            </a:r>
            <a:r>
              <a:rPr lang="en-US" altLang="zh-CN" baseline="0" dirty="0" err="1" smtClean="0"/>
              <a:t>Phc</a:t>
            </a:r>
            <a:r>
              <a:rPr lang="en-US" altLang="zh-CN" baseline="0" dirty="0" smtClean="0"/>
              <a:t>.  Experiment shows our library is more accurate and more faster than HALCON, especially when detecting more targets simultaneously.</a:t>
            </a:r>
          </a:p>
          <a:p>
            <a:r>
              <a:rPr lang="en-US" altLang="zh-CN" baseline="0" dirty="0" smtClean="0"/>
              <a:t>We applied 2 patents relevant to posture detection based on this project, </a:t>
            </a:r>
          </a:p>
          <a:p>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t>7</a:t>
            </a:fld>
            <a:endParaRPr lang="zh-CN" altLang="en-US"/>
          </a:p>
        </p:txBody>
      </p:sp>
    </p:spTree>
    <p:extLst>
      <p:ext uri="{BB962C8B-B14F-4D97-AF65-F5344CB8AC3E}">
        <p14:creationId xmlns:p14="http://schemas.microsoft.com/office/powerpoint/2010/main" val="167100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dirty="0" smtClean="0"/>
              <a:t>Cooperation</a:t>
            </a:r>
            <a:r>
              <a:rPr lang="en-US" altLang="zh-CN" baseline="0" dirty="0" smtClean="0"/>
              <a:t> is always the most important for team work. In past few years, I took part in so many meaningful activities. </a:t>
            </a:r>
          </a:p>
          <a:p>
            <a:r>
              <a:rPr lang="en-US" altLang="zh-CN" baseline="0" dirty="0" smtClean="0"/>
              <a:t>In 2016, I am responsible for the organization of our badminton competition and annual meeting in suburb of Beijing.</a:t>
            </a:r>
          </a:p>
          <a:p>
            <a:r>
              <a:rPr lang="en-US" altLang="zh-CN" baseline="0" dirty="0" smtClean="0"/>
              <a:t>For BMW project, good communication with develop engineers and project manager is the most important foundation.</a:t>
            </a:r>
          </a:p>
          <a:p>
            <a:r>
              <a:rPr lang="en-US" altLang="zh-CN" baseline="0" dirty="0" smtClean="0"/>
              <a:t>And I always remember to understand our customers’ requirements from TGY and BMW. </a:t>
            </a:r>
          </a:p>
          <a:p>
            <a:pPr marL="0" marR="0" indent="0" algn="l" defTabSz="713232" rtl="0" eaLnBrk="1" fontAlgn="auto" latinLnBrk="0" hangingPunct="1">
              <a:lnSpc>
                <a:spcPct val="100000"/>
              </a:lnSpc>
              <a:spcBef>
                <a:spcPts val="0"/>
              </a:spcBef>
              <a:spcAft>
                <a:spcPts val="0"/>
              </a:spcAft>
              <a:buClrTx/>
              <a:buSzTx/>
              <a:buFontTx/>
              <a:buNone/>
              <a:tabLst/>
              <a:defRPr/>
            </a:pPr>
            <a:r>
              <a:rPr lang="en-US" altLang="zh-CN" baseline="0" dirty="0" smtClean="0"/>
              <a:t>Thanks for all the great cooperation with SRCB partners, workmates and customers, I can successfully carry out my work and study.</a:t>
            </a:r>
          </a:p>
          <a:p>
            <a:endParaRPr lang="en-US" altLang="zh-CN" baseline="0" dirty="0" smtClean="0"/>
          </a:p>
          <a:p>
            <a:endParaRPr lang="en-US" altLang="zh-CN" baseline="0"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t>8</a:t>
            </a:fld>
            <a:endParaRPr lang="zh-CN" altLang="en-US"/>
          </a:p>
        </p:txBody>
      </p:sp>
    </p:spTree>
    <p:extLst>
      <p:ext uri="{BB962C8B-B14F-4D97-AF65-F5344CB8AC3E}">
        <p14:creationId xmlns:p14="http://schemas.microsoft.com/office/powerpoint/2010/main" val="3519350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128963" y="850900"/>
            <a:ext cx="3668712" cy="2292350"/>
          </a:xfrm>
        </p:spPr>
      </p:sp>
      <p:sp>
        <p:nvSpPr>
          <p:cNvPr id="3" name="备注占位符 2"/>
          <p:cNvSpPr>
            <a:spLocks noGrp="1"/>
          </p:cNvSpPr>
          <p:nvPr>
            <p:ph type="body" idx="1"/>
          </p:nvPr>
        </p:nvSpPr>
        <p:spPr/>
        <p:txBody>
          <a:bodyPr/>
          <a:lstStyle/>
          <a:p>
            <a:r>
              <a:rPr lang="en-US" altLang="zh-CN" dirty="0" smtClean="0"/>
              <a:t>In the</a:t>
            </a:r>
            <a:r>
              <a:rPr lang="en-US" altLang="zh-CN" baseline="0" dirty="0" smtClean="0"/>
              <a:t> last year, I mainly involved in the PVC inspection project Phase I.</a:t>
            </a:r>
          </a:p>
          <a:p>
            <a:r>
              <a:rPr lang="en-US" altLang="zh-CN" baseline="0" dirty="0" smtClean="0"/>
              <a:t>In this project, we captured 72 pictures to cover the underbody of one car, shooting 12 times with 6 cameras, as shown in the right image.</a:t>
            </a:r>
          </a:p>
          <a:p>
            <a:r>
              <a:rPr lang="en-US" altLang="zh-CN" baseline="0" dirty="0" smtClean="0"/>
              <a:t>For each car, we have 4 kinds of targets to detect and inspect: plugs, margin area, mid-tunnel area and Airless area. </a:t>
            </a:r>
          </a:p>
          <a:p>
            <a:r>
              <a:rPr lang="en-US" altLang="zh-CN" baseline="0" dirty="0" smtClean="0"/>
              <a:t>In this project, I mainly developed the inspection algorithm for plugs, margin area and mid-tunnel area, including library integration and testing.</a:t>
            </a:r>
          </a:p>
          <a:p>
            <a:r>
              <a:rPr lang="en-US" altLang="zh-CN" baseline="0" dirty="0" smtClean="0"/>
              <a:t>We have test the library with images from 591 cars. All the plugs area are detected and judged correctly; For the margin and mid-tunnel area, the detect resolution is under 1 millimeter.</a:t>
            </a:r>
          </a:p>
          <a:p>
            <a:r>
              <a:rPr lang="en-US" altLang="zh-CN" baseline="0" dirty="0" smtClean="0"/>
              <a:t>The airless area is not included because BWM changed their requirements recently. </a:t>
            </a:r>
            <a:endParaRPr lang="zh-CN" altLang="en-US" dirty="0"/>
          </a:p>
        </p:txBody>
      </p:sp>
      <p:sp>
        <p:nvSpPr>
          <p:cNvPr id="4" name="灯片编号占位符 3"/>
          <p:cNvSpPr>
            <a:spLocks noGrp="1"/>
          </p:cNvSpPr>
          <p:nvPr>
            <p:ph type="sldNum" sz="quarter" idx="10"/>
          </p:nvPr>
        </p:nvSpPr>
        <p:spPr/>
        <p:txBody>
          <a:bodyPr/>
          <a:lstStyle/>
          <a:p>
            <a:fld id="{6EB064CC-965C-42E2-89BD-CDFFB7667831}" type="slidenum">
              <a:rPr lang="zh-CN" altLang="en-US" smtClean="0"/>
              <a:t>9</a:t>
            </a:fld>
            <a:endParaRPr lang="zh-CN" altLang="en-US"/>
          </a:p>
        </p:txBody>
      </p:sp>
    </p:spTree>
    <p:extLst>
      <p:ext uri="{BB962C8B-B14F-4D97-AF65-F5344CB8AC3E}">
        <p14:creationId xmlns:p14="http://schemas.microsoft.com/office/powerpoint/2010/main" val="39838669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Plaque 10"/>
          <p:cNvSpPr/>
          <p:nvPr/>
        </p:nvSpPr>
        <p:spPr>
          <a:xfrm>
            <a:off x="449263" y="396875"/>
            <a:ext cx="3124200" cy="2821782"/>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760" dirty="0">
              <a:solidFill>
                <a:srgbClr val="FFFFFF"/>
              </a:solidFill>
            </a:endParaRPr>
          </a:p>
        </p:txBody>
      </p:sp>
      <p:pic>
        <p:nvPicPr>
          <p:cNvPr id="5" name="Picture 3" descr="RICOH_LOGO"/>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04064" y="398199"/>
            <a:ext cx="1625600" cy="502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p:cNvSpPr>
            <a:spLocks noGrp="1" noChangeArrowheads="1"/>
          </p:cNvSpPr>
          <p:nvPr>
            <p:ph type="ctrTitle"/>
          </p:nvPr>
        </p:nvSpPr>
        <p:spPr>
          <a:xfrm>
            <a:off x="504827" y="487483"/>
            <a:ext cx="2589213" cy="2279386"/>
          </a:xfrm>
        </p:spPr>
        <p:txBody>
          <a:bodyPr/>
          <a:lstStyle>
            <a:lvl1pPr>
              <a:defRPr sz="2400" b="0">
                <a:solidFill>
                  <a:schemeClr val="bg1"/>
                </a:solidFill>
              </a:defRPr>
            </a:lvl1pPr>
          </a:lstStyle>
          <a:p>
            <a:pPr lvl="0"/>
            <a:r>
              <a:rPr lang="ja-JP" altLang="en-US" noProof="0" smtClean="0"/>
              <a:t>マスター タイトルの書式設定</a:t>
            </a:r>
            <a:endParaRPr lang="en-US" altLang="ja-JP" noProof="0" dirty="0" smtClean="0"/>
          </a:p>
        </p:txBody>
      </p:sp>
      <p:sp>
        <p:nvSpPr>
          <p:cNvPr id="5125" name="Rectangle 5"/>
          <p:cNvSpPr>
            <a:spLocks noGrp="1" noChangeArrowheads="1"/>
          </p:cNvSpPr>
          <p:nvPr>
            <p:ph type="subTitle" idx="1"/>
          </p:nvPr>
        </p:nvSpPr>
        <p:spPr>
          <a:xfrm>
            <a:off x="504827" y="3422392"/>
            <a:ext cx="4905375" cy="895614"/>
          </a:xfrm>
        </p:spPr>
        <p:txBody>
          <a:bodyPr/>
          <a:lstStyle>
            <a:lvl1pPr marL="0" indent="0">
              <a:buFont typeface="Wingdings" panose="05000000000000000000" pitchFamily="2" charset="2"/>
              <a:buNone/>
              <a:defRPr sz="1013">
                <a:solidFill>
                  <a:schemeClr val="tx1"/>
                </a:solidFill>
              </a:defRPr>
            </a:lvl1pPr>
          </a:lstStyle>
          <a:p>
            <a:pPr lvl="0"/>
            <a:r>
              <a:rPr lang="ja-JP" altLang="en-US" noProof="0" smtClean="0"/>
              <a:t>マスター サブタイトルの書式設定</a:t>
            </a:r>
            <a:endParaRPr lang="en-US" altLang="ja-JP" noProof="0" smtClean="0"/>
          </a:p>
        </p:txBody>
      </p:sp>
      <p:sp>
        <p:nvSpPr>
          <p:cNvPr id="6" name="Footer Placeholder 8"/>
          <p:cNvSpPr>
            <a:spLocks noGrp="1"/>
          </p:cNvSpPr>
          <p:nvPr>
            <p:ph type="ftr" sz="quarter" idx="10"/>
          </p:nvPr>
        </p:nvSpPr>
        <p:spPr/>
        <p:txBody>
          <a:bodyPr/>
          <a:lstStyle>
            <a:lvl1pPr>
              <a:defRPr/>
            </a:lvl1pPr>
          </a:lstStyle>
          <a:p>
            <a:endParaRPr kumimoji="1" lang="ja-JP" altLang="en-US"/>
          </a:p>
        </p:txBody>
      </p:sp>
      <p:sp>
        <p:nvSpPr>
          <p:cNvPr id="7" name="Date Placeholder 18"/>
          <p:cNvSpPr>
            <a:spLocks noGrp="1"/>
          </p:cNvSpPr>
          <p:nvPr>
            <p:ph type="dt" sz="half" idx="11"/>
          </p:nvPr>
        </p:nvSpPr>
        <p:spPr>
          <a:xfrm>
            <a:off x="457200" y="5296965"/>
            <a:ext cx="1970088" cy="304271"/>
          </a:xfrm>
          <a:prstGeom prst="rect">
            <a:avLst/>
          </a:prstGeom>
        </p:spPr>
        <p:txBody>
          <a:bodyPr vert="horz" wrap="square" lIns="91440" tIns="45720" rIns="91440" bIns="45720" numCol="1" anchor="ctr" anchorCtr="0" compatLnSpc="1">
            <a:prstTxWarp prst="textNoShape">
              <a:avLst/>
            </a:prstTxWarp>
          </a:bodyPr>
          <a:lstStyle>
            <a:lvl1pPr algn="l" eaLnBrk="1" hangingPunct="1">
              <a:defRPr kumimoji="0" sz="254">
                <a:solidFill>
                  <a:srgbClr val="717171"/>
                </a:solidFill>
              </a:defRPr>
            </a:lvl1pPr>
          </a:lstStyle>
          <a:p>
            <a:fld id="{0C52BE50-5F46-4DD1-9C52-14F8A4998111}" type="datetime1">
              <a:rPr kumimoji="1" lang="zh-CN" altLang="en-US" smtClean="0"/>
              <a:t>2018/3/8</a:t>
            </a:fld>
            <a:endParaRPr kumimoji="1" lang="ja-JP" altLang="en-US"/>
          </a:p>
        </p:txBody>
      </p:sp>
      <p:sp>
        <p:nvSpPr>
          <p:cNvPr id="8" name="Slide Number Placeholder 19"/>
          <p:cNvSpPr>
            <a:spLocks noGrp="1"/>
          </p:cNvSpPr>
          <p:nvPr>
            <p:ph type="sldNum" sz="quarter" idx="12"/>
          </p:nvPr>
        </p:nvSpPr>
        <p:spPr/>
        <p:txBody>
          <a:bodyPr/>
          <a:lstStyle>
            <a:lvl1pPr>
              <a:defRPr sz="675"/>
            </a:lvl1pPr>
          </a:lstStyle>
          <a:p>
            <a:fld id="{B8BA3CC2-EDB8-46F6-B6F6-834154660C4C}" type="slidenum">
              <a:rPr kumimoji="1" lang="ja-JP" altLang="en-US" smtClean="0"/>
              <a:pPr/>
              <a:t>‹#›</a:t>
            </a:fld>
            <a:endParaRPr kumimoji="1" lang="ja-JP" altLang="en-US"/>
          </a:p>
        </p:txBody>
      </p:sp>
    </p:spTree>
    <p:extLst>
      <p:ext uri="{BB962C8B-B14F-4D97-AF65-F5344CB8AC3E}">
        <p14:creationId xmlns:p14="http://schemas.microsoft.com/office/powerpoint/2010/main" val="52597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lvl1pPr marL="266700" indent="-266700">
              <a:defRPr sz="2100"/>
            </a:lvl1pPr>
            <a:lvl2pPr marL="403622" indent="-210741">
              <a:defRPr sz="1800"/>
            </a:lvl2pPr>
            <a:lvl3pPr>
              <a:defRPr sz="1500"/>
            </a:lvl3pPr>
            <a:lvl4pPr marL="739379" indent="-160735">
              <a:defRPr sz="1350"/>
            </a:lvl4pPr>
            <a:lvl5pPr marL="876300" indent="-104775">
              <a:defRPr sz="12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dirty="0"/>
          </a:p>
        </p:txBody>
      </p:sp>
      <p:sp>
        <p:nvSpPr>
          <p:cNvPr id="5" name="Slide Number Placeholder 19"/>
          <p:cNvSpPr>
            <a:spLocks noGrp="1"/>
          </p:cNvSpPr>
          <p:nvPr>
            <p:ph type="sldNum" sz="quarter" idx="11"/>
          </p:nvPr>
        </p:nvSpPr>
        <p:spPr/>
        <p:txBody>
          <a:bodyPr/>
          <a:lstStyle>
            <a:lvl1pPr>
              <a:defRPr sz="675"/>
            </a:lvl1pPr>
          </a:lstStyle>
          <a:p>
            <a:fld id="{B8BA3CC2-EDB8-46F6-B6F6-834154660C4C}" type="slidenum">
              <a:rPr kumimoji="1" lang="ja-JP" altLang="en-US" smtClean="0"/>
              <a:pPr/>
              <a:t>‹#›</a:t>
            </a:fld>
            <a:endParaRPr kumimoji="1" lang="ja-JP" altLang="en-US"/>
          </a:p>
        </p:txBody>
      </p:sp>
      <p:sp>
        <p:nvSpPr>
          <p:cNvPr id="6" name="Rectangle 3"/>
          <p:cNvSpPr>
            <a:spLocks noGrp="1" noChangeArrowheads="1"/>
          </p:cNvSpPr>
          <p:nvPr>
            <p:ph type="title"/>
          </p:nvPr>
        </p:nvSpPr>
        <p:spPr bwMode="auto">
          <a:xfrm>
            <a:off x="838200" y="127000"/>
            <a:ext cx="6705600" cy="5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endParaRPr lang="en-US" altLang="ja-JP" dirty="0" smtClean="0"/>
          </a:p>
        </p:txBody>
      </p:sp>
    </p:spTree>
    <p:extLst>
      <p:ext uri="{BB962C8B-B14F-4D97-AF65-F5344CB8AC3E}">
        <p14:creationId xmlns:p14="http://schemas.microsoft.com/office/powerpoint/2010/main" val="334733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424788"/>
            <a:ext cx="7886700" cy="2377281"/>
          </a:xfrm>
        </p:spPr>
        <p:txBody>
          <a:bodyPr anchor="b"/>
          <a:lstStyle>
            <a:lvl1pPr>
              <a:defRPr sz="2531"/>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623888" y="3824559"/>
            <a:ext cx="7886700" cy="1250156"/>
          </a:xfrm>
        </p:spPr>
        <p:txBody>
          <a:bodyPr/>
          <a:lstStyle>
            <a:lvl1pPr marL="0" indent="0">
              <a:buNone/>
              <a:defRPr sz="1013"/>
            </a:lvl1pPr>
            <a:lvl2pPr marL="192881" indent="0">
              <a:buNone/>
              <a:defRPr sz="844"/>
            </a:lvl2pPr>
            <a:lvl3pPr marL="385763" indent="0">
              <a:buNone/>
              <a:defRPr sz="760"/>
            </a:lvl3pPr>
            <a:lvl4pPr marL="578644" indent="0">
              <a:buNone/>
              <a:defRPr sz="675"/>
            </a:lvl4pPr>
            <a:lvl5pPr marL="771525" indent="0">
              <a:buNone/>
              <a:defRPr sz="675"/>
            </a:lvl5pPr>
            <a:lvl6pPr marL="964406" indent="0">
              <a:buNone/>
              <a:defRPr sz="675"/>
            </a:lvl6pPr>
            <a:lvl7pPr marL="1157288" indent="0">
              <a:buNone/>
              <a:defRPr sz="675"/>
            </a:lvl7pPr>
            <a:lvl8pPr marL="1350169" indent="0">
              <a:buNone/>
              <a:defRPr sz="675"/>
            </a:lvl8pPr>
            <a:lvl9pPr marL="1543050" indent="0">
              <a:buNone/>
              <a:defRPr sz="675"/>
            </a:lvl9pPr>
          </a:lstStyle>
          <a:p>
            <a:pPr lvl="0"/>
            <a:r>
              <a:rPr lang="ja-JP" altLang="en-US" smtClean="0"/>
              <a:t>マスター テキストの書式設定</a:t>
            </a:r>
          </a:p>
        </p:txBody>
      </p:sp>
      <p:sp>
        <p:nvSpPr>
          <p:cNvPr id="5" name="Slide Number Placeholder 19"/>
          <p:cNvSpPr>
            <a:spLocks noGrp="1"/>
          </p:cNvSpPr>
          <p:nvPr>
            <p:ph type="sldNum" sz="quarter" idx="11"/>
          </p:nvPr>
        </p:nvSpPr>
        <p:spPr/>
        <p:txBody>
          <a:bodyPr/>
          <a:lstStyle>
            <a:lvl1pPr>
              <a:defRPr sz="675"/>
            </a:lvl1pPr>
          </a:lstStyle>
          <a:p>
            <a:fld id="{B8BA3CC2-EDB8-46F6-B6F6-834154660C4C}" type="slidenum">
              <a:rPr kumimoji="1" lang="ja-JP" altLang="en-US" smtClean="0"/>
              <a:pPr/>
              <a:t>‹#›</a:t>
            </a:fld>
            <a:endParaRPr kumimoji="1" lang="ja-JP" altLang="en-US"/>
          </a:p>
        </p:txBody>
      </p:sp>
    </p:spTree>
    <p:extLst>
      <p:ext uri="{BB962C8B-B14F-4D97-AF65-F5344CB8AC3E}">
        <p14:creationId xmlns:p14="http://schemas.microsoft.com/office/powerpoint/2010/main" val="86114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228600" y="825500"/>
            <a:ext cx="4267200" cy="4381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dirty="0"/>
          </a:p>
        </p:txBody>
      </p:sp>
      <p:sp>
        <p:nvSpPr>
          <p:cNvPr id="4" name="コンテンツ プレースホルダー 3"/>
          <p:cNvSpPr>
            <a:spLocks noGrp="1"/>
          </p:cNvSpPr>
          <p:nvPr>
            <p:ph sz="half" idx="2"/>
          </p:nvPr>
        </p:nvSpPr>
        <p:spPr>
          <a:xfrm>
            <a:off x="4648200" y="825500"/>
            <a:ext cx="4267200" cy="4381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Slide Number Placeholder 19"/>
          <p:cNvSpPr>
            <a:spLocks noGrp="1"/>
          </p:cNvSpPr>
          <p:nvPr>
            <p:ph type="sldNum" sz="quarter" idx="11"/>
          </p:nvPr>
        </p:nvSpPr>
        <p:spPr/>
        <p:txBody>
          <a:bodyPr/>
          <a:lstStyle>
            <a:lvl1pPr>
              <a:defRPr sz="675"/>
            </a:lvl1pPr>
          </a:lstStyle>
          <a:p>
            <a:fld id="{B8BA3CC2-EDB8-46F6-B6F6-834154660C4C}" type="slidenum">
              <a:rPr kumimoji="1" lang="ja-JP" altLang="en-US" smtClean="0"/>
              <a:pPr/>
              <a:t>‹#›</a:t>
            </a:fld>
            <a:endParaRPr kumimoji="1" lang="ja-JP" altLang="en-US"/>
          </a:p>
        </p:txBody>
      </p:sp>
      <p:sp>
        <p:nvSpPr>
          <p:cNvPr id="7" name="Rectangle 3"/>
          <p:cNvSpPr>
            <a:spLocks noGrp="1" noChangeArrowheads="1"/>
          </p:cNvSpPr>
          <p:nvPr>
            <p:ph type="title"/>
          </p:nvPr>
        </p:nvSpPr>
        <p:spPr bwMode="auto">
          <a:xfrm>
            <a:off x="838200" y="127000"/>
            <a:ext cx="6705600" cy="5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endParaRPr lang="en-US" altLang="ja-JP" dirty="0" smtClean="0"/>
          </a:p>
        </p:txBody>
      </p:sp>
    </p:spTree>
    <p:extLst>
      <p:ext uri="{BB962C8B-B14F-4D97-AF65-F5344CB8AC3E}">
        <p14:creationId xmlns:p14="http://schemas.microsoft.com/office/powerpoint/2010/main" val="4010118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4" name="Slide Number Placeholder 19"/>
          <p:cNvSpPr>
            <a:spLocks noGrp="1"/>
          </p:cNvSpPr>
          <p:nvPr>
            <p:ph type="sldNum" sz="quarter" idx="11"/>
          </p:nvPr>
        </p:nvSpPr>
        <p:spPr/>
        <p:txBody>
          <a:bodyPr/>
          <a:lstStyle>
            <a:lvl1pPr>
              <a:defRPr sz="675"/>
            </a:lvl1pPr>
          </a:lstStyle>
          <a:p>
            <a:fld id="{B8BA3CC2-EDB8-46F6-B6F6-834154660C4C}" type="slidenum">
              <a:rPr kumimoji="1" lang="ja-JP" altLang="en-US" smtClean="0"/>
              <a:pPr/>
              <a:t>‹#›</a:t>
            </a:fld>
            <a:endParaRPr kumimoji="1" lang="ja-JP" altLang="en-US"/>
          </a:p>
        </p:txBody>
      </p:sp>
      <p:sp>
        <p:nvSpPr>
          <p:cNvPr id="5" name="Rectangle 3"/>
          <p:cNvSpPr>
            <a:spLocks noGrp="1" noChangeArrowheads="1"/>
          </p:cNvSpPr>
          <p:nvPr>
            <p:ph type="title"/>
          </p:nvPr>
        </p:nvSpPr>
        <p:spPr bwMode="auto">
          <a:xfrm>
            <a:off x="838200" y="127000"/>
            <a:ext cx="6705600" cy="5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endParaRPr lang="en-US" altLang="ja-JP" dirty="0" smtClean="0"/>
          </a:p>
        </p:txBody>
      </p:sp>
    </p:spTree>
    <p:extLst>
      <p:ext uri="{BB962C8B-B14F-4D97-AF65-F5344CB8AC3E}">
        <p14:creationId xmlns:p14="http://schemas.microsoft.com/office/powerpoint/2010/main" val="1437537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347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タイトル、テキスト、コンテンツ">
    <p:spTree>
      <p:nvGrpSpPr>
        <p:cNvPr id="1" name=""/>
        <p:cNvGrpSpPr/>
        <p:nvPr/>
      </p:nvGrpSpPr>
      <p:grpSpPr>
        <a:xfrm>
          <a:off x="0" y="0"/>
          <a:ext cx="0" cy="0"/>
          <a:chOff x="0" y="0"/>
          <a:chExt cx="0" cy="0"/>
        </a:xfrm>
      </p:grpSpPr>
      <p:sp>
        <p:nvSpPr>
          <p:cNvPr id="3" name="テキスト プレースホルダー 2"/>
          <p:cNvSpPr>
            <a:spLocks noGrp="1"/>
          </p:cNvSpPr>
          <p:nvPr>
            <p:ph type="body" sz="half" idx="1"/>
          </p:nvPr>
        </p:nvSpPr>
        <p:spPr>
          <a:xfrm>
            <a:off x="228600" y="825500"/>
            <a:ext cx="4267200" cy="4381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825500"/>
            <a:ext cx="4267200" cy="4381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Slide Number Placeholder 19"/>
          <p:cNvSpPr>
            <a:spLocks noGrp="1"/>
          </p:cNvSpPr>
          <p:nvPr>
            <p:ph type="sldNum" sz="quarter" idx="11"/>
          </p:nvPr>
        </p:nvSpPr>
        <p:spPr/>
        <p:txBody>
          <a:bodyPr/>
          <a:lstStyle>
            <a:lvl1pPr>
              <a:defRPr sz="675"/>
            </a:lvl1pPr>
          </a:lstStyle>
          <a:p>
            <a:fld id="{B8BA3CC2-EDB8-46F6-B6F6-834154660C4C}" type="slidenum">
              <a:rPr kumimoji="1" lang="ja-JP" altLang="en-US" smtClean="0"/>
              <a:pPr/>
              <a:t>‹#›</a:t>
            </a:fld>
            <a:endParaRPr kumimoji="1" lang="ja-JP" altLang="en-US"/>
          </a:p>
        </p:txBody>
      </p:sp>
      <p:sp>
        <p:nvSpPr>
          <p:cNvPr id="7" name="Rectangle 3"/>
          <p:cNvSpPr>
            <a:spLocks noGrp="1" noChangeArrowheads="1"/>
          </p:cNvSpPr>
          <p:nvPr>
            <p:ph type="title"/>
          </p:nvPr>
        </p:nvSpPr>
        <p:spPr bwMode="auto">
          <a:xfrm>
            <a:off x="838200" y="127000"/>
            <a:ext cx="6705600" cy="5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マスター タイトルの書式設定</a:t>
            </a:r>
            <a:endParaRPr lang="en-US" altLang="ja-JP" dirty="0" smtClean="0"/>
          </a:p>
        </p:txBody>
      </p:sp>
    </p:spTree>
    <p:extLst>
      <p:ext uri="{BB962C8B-B14F-4D97-AF65-F5344CB8AC3E}">
        <p14:creationId xmlns:p14="http://schemas.microsoft.com/office/powerpoint/2010/main" val="189135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5296960"/>
            <a:ext cx="2133600" cy="304271"/>
          </a:xfrm>
          <a:prstGeom prst="rect">
            <a:avLst/>
          </a:prstGeom>
        </p:spPr>
        <p:txBody>
          <a:bodyPr/>
          <a:lstStyle/>
          <a:p>
            <a:fld id="{293F7B47-F651-4CFE-A6F5-C55FEDE9E2B9}" type="datetime1">
              <a:rPr lang="zh-CN" altLang="en-US" smtClean="0">
                <a:solidFill>
                  <a:srgbClr val="000000"/>
                </a:solidFill>
              </a:rPr>
              <a:t>2018/3/8</a:t>
            </a:fld>
            <a:endParaRPr lang="zh-CN" altLang="en-US">
              <a:solidFill>
                <a:srgbClr val="000000"/>
              </a:solidFill>
            </a:endParaRP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D4AEF7-9079-46F4-AC45-A4671201B09F}" type="slidenum">
              <a:rPr lang="zh-CN" altLang="en-US" smtClean="0"/>
              <a:pPr/>
              <a:t>‹#›</a:t>
            </a:fld>
            <a:endParaRPr lang="zh-CN" altLang="en-US"/>
          </a:p>
        </p:txBody>
      </p:sp>
    </p:spTree>
    <p:extLst>
      <p:ext uri="{BB962C8B-B14F-4D97-AF65-F5344CB8AC3E}">
        <p14:creationId xmlns:p14="http://schemas.microsoft.com/office/powerpoint/2010/main" val="1964303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ICOH_LOGO"/>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96204" y="242094"/>
            <a:ext cx="12604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838200" y="127000"/>
            <a:ext cx="6705600" cy="534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ja-JP" dirty="0" smtClean="0"/>
              <a:t>MS P</a:t>
            </a:r>
            <a:r>
              <a:rPr lang="ja-JP" altLang="en-US" dirty="0" smtClean="0"/>
              <a:t>ゴシック ～</a:t>
            </a:r>
            <a:r>
              <a:rPr lang="en-US" altLang="ja-JP" dirty="0" smtClean="0"/>
              <a:t>32pt Bold</a:t>
            </a:r>
          </a:p>
        </p:txBody>
      </p:sp>
      <p:sp>
        <p:nvSpPr>
          <p:cNvPr id="1028" name="Rectangle 4"/>
          <p:cNvSpPr>
            <a:spLocks noGrp="1" noChangeArrowheads="1"/>
          </p:cNvSpPr>
          <p:nvPr>
            <p:ph type="body" idx="1"/>
          </p:nvPr>
        </p:nvSpPr>
        <p:spPr bwMode="auto">
          <a:xfrm>
            <a:off x="228600" y="825500"/>
            <a:ext cx="868680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smtClean="0"/>
              <a:t>第</a:t>
            </a:r>
            <a:r>
              <a:rPr lang="en-US" altLang="ja-JP" dirty="0" smtClean="0"/>
              <a:t>1</a:t>
            </a:r>
            <a:r>
              <a:rPr lang="ja-JP" altLang="en-US" dirty="0" smtClean="0"/>
              <a:t>レベル　フォントサイズ　</a:t>
            </a:r>
            <a:r>
              <a:rPr lang="en-US" altLang="ja-JP" dirty="0" smtClean="0"/>
              <a:t>24</a:t>
            </a:r>
          </a:p>
          <a:p>
            <a:pPr lvl="1"/>
            <a:r>
              <a:rPr lang="ja-JP" altLang="en-US" dirty="0" smtClean="0"/>
              <a:t>第</a:t>
            </a:r>
            <a:r>
              <a:rPr lang="en-US" altLang="ja-JP" dirty="0" smtClean="0"/>
              <a:t>2</a:t>
            </a:r>
            <a:r>
              <a:rPr lang="ja-JP" altLang="en-US" dirty="0" smtClean="0"/>
              <a:t>レベル　フォントサイズ　</a:t>
            </a:r>
            <a:r>
              <a:rPr lang="en-US" altLang="ja-JP" dirty="0" smtClean="0"/>
              <a:t>20</a:t>
            </a:r>
          </a:p>
          <a:p>
            <a:pPr lvl="2"/>
            <a:r>
              <a:rPr lang="ja-JP" altLang="en-US" dirty="0" smtClean="0"/>
              <a:t>第</a:t>
            </a:r>
            <a:r>
              <a:rPr lang="en-US" altLang="ja-JP" dirty="0" smtClean="0"/>
              <a:t>3</a:t>
            </a:r>
            <a:r>
              <a:rPr lang="ja-JP" altLang="en-US" dirty="0" smtClean="0"/>
              <a:t>レベル　フォントサイズ　</a:t>
            </a:r>
            <a:r>
              <a:rPr lang="en-US" altLang="ja-JP" dirty="0" smtClean="0"/>
              <a:t>18</a:t>
            </a:r>
          </a:p>
          <a:p>
            <a:pPr lvl="3"/>
            <a:r>
              <a:rPr lang="ja-JP" altLang="en-US" dirty="0" smtClean="0"/>
              <a:t>第</a:t>
            </a:r>
            <a:r>
              <a:rPr lang="en-US" altLang="ja-JP" dirty="0" smtClean="0"/>
              <a:t>4</a:t>
            </a:r>
            <a:r>
              <a:rPr lang="ja-JP" altLang="en-US" dirty="0" smtClean="0"/>
              <a:t>レベル　フォントサイズ　</a:t>
            </a:r>
            <a:r>
              <a:rPr lang="en-US" altLang="ja-JP" dirty="0" smtClean="0"/>
              <a:t>16</a:t>
            </a:r>
          </a:p>
          <a:p>
            <a:pPr lvl="4"/>
            <a:r>
              <a:rPr lang="ja-JP" altLang="en-US" dirty="0" smtClean="0"/>
              <a:t>第</a:t>
            </a:r>
            <a:r>
              <a:rPr lang="en-US" altLang="ja-JP" dirty="0" smtClean="0"/>
              <a:t>5</a:t>
            </a:r>
            <a:r>
              <a:rPr lang="ja-JP" altLang="en-US" dirty="0" smtClean="0"/>
              <a:t>レベル　フォントサイズ　</a:t>
            </a:r>
            <a:r>
              <a:rPr lang="en-US" altLang="ja-JP" dirty="0" smtClean="0"/>
              <a:t>16</a:t>
            </a:r>
          </a:p>
          <a:p>
            <a:pPr lvl="2"/>
            <a:r>
              <a:rPr lang="ja-JP" altLang="en-US" dirty="0" smtClean="0"/>
              <a:t>第</a:t>
            </a:r>
            <a:r>
              <a:rPr lang="en-US" altLang="ja-JP" dirty="0" smtClean="0"/>
              <a:t>3</a:t>
            </a:r>
            <a:r>
              <a:rPr lang="ja-JP" altLang="en-US" dirty="0" smtClean="0"/>
              <a:t>レベル　フォントサイズ　</a:t>
            </a:r>
            <a:r>
              <a:rPr lang="en-US" altLang="ja-JP" dirty="0" smtClean="0"/>
              <a:t>18</a:t>
            </a:r>
          </a:p>
          <a:p>
            <a:pPr lvl="3"/>
            <a:r>
              <a:rPr lang="ja-JP" altLang="en-US" dirty="0" smtClean="0"/>
              <a:t>第</a:t>
            </a:r>
            <a:r>
              <a:rPr lang="en-US" altLang="ja-JP" dirty="0" smtClean="0"/>
              <a:t>4</a:t>
            </a:r>
            <a:r>
              <a:rPr lang="ja-JP" altLang="en-US" dirty="0" smtClean="0"/>
              <a:t>レベル　フォントサイズ　</a:t>
            </a:r>
            <a:r>
              <a:rPr lang="en-US" altLang="ja-JP" dirty="0" smtClean="0"/>
              <a:t>16</a:t>
            </a:r>
          </a:p>
          <a:p>
            <a:pPr lvl="4"/>
            <a:r>
              <a:rPr lang="ja-JP" altLang="en-US" dirty="0" smtClean="0"/>
              <a:t>第</a:t>
            </a:r>
            <a:r>
              <a:rPr lang="en-US" altLang="ja-JP" dirty="0" smtClean="0"/>
              <a:t>5</a:t>
            </a:r>
            <a:r>
              <a:rPr lang="ja-JP" altLang="en-US" dirty="0" smtClean="0"/>
              <a:t>レベル　フォントサイズ　</a:t>
            </a:r>
            <a:r>
              <a:rPr lang="en-US" altLang="ja-JP" dirty="0" smtClean="0"/>
              <a:t>16</a:t>
            </a:r>
          </a:p>
          <a:p>
            <a:pPr lvl="4"/>
            <a:r>
              <a:rPr lang="ja-JP" altLang="en-US" dirty="0" smtClean="0"/>
              <a:t>第</a:t>
            </a:r>
            <a:r>
              <a:rPr lang="en-US" altLang="ja-JP" dirty="0" smtClean="0"/>
              <a:t>5</a:t>
            </a:r>
            <a:r>
              <a:rPr lang="ja-JP" altLang="en-US" dirty="0" smtClean="0"/>
              <a:t>レベル　フォントサイズ　</a:t>
            </a:r>
            <a:r>
              <a:rPr lang="en-US" altLang="ja-JP" dirty="0" smtClean="0"/>
              <a:t>16</a:t>
            </a:r>
          </a:p>
          <a:p>
            <a:pPr lvl="4"/>
            <a:endParaRPr lang="en-US" altLang="ja-JP" dirty="0" smtClean="0"/>
          </a:p>
        </p:txBody>
      </p:sp>
      <p:sp>
        <p:nvSpPr>
          <p:cNvPr id="9" name="Footer Placeholder 8"/>
          <p:cNvSpPr>
            <a:spLocks noGrp="1"/>
          </p:cNvSpPr>
          <p:nvPr>
            <p:ph type="ftr" sz="quarter" idx="3"/>
          </p:nvPr>
        </p:nvSpPr>
        <p:spPr>
          <a:xfrm>
            <a:off x="3233742" y="5296965"/>
            <a:ext cx="2674937" cy="304271"/>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kumimoji="0" sz="254">
                <a:solidFill>
                  <a:srgbClr val="717171"/>
                </a:solidFill>
              </a:defRPr>
            </a:lvl1pPr>
          </a:lstStyle>
          <a:p>
            <a:endParaRPr kumimoji="1" lang="ja-JP" altLang="en-US"/>
          </a:p>
        </p:txBody>
      </p:sp>
      <p:sp>
        <p:nvSpPr>
          <p:cNvPr id="11" name="Slide Number Placeholder 19"/>
          <p:cNvSpPr>
            <a:spLocks noGrp="1"/>
          </p:cNvSpPr>
          <p:nvPr>
            <p:ph type="sldNum" sz="quarter" idx="4"/>
          </p:nvPr>
        </p:nvSpPr>
        <p:spPr>
          <a:xfrm>
            <a:off x="6716717" y="5296965"/>
            <a:ext cx="1970087" cy="304271"/>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380">
                <a:solidFill>
                  <a:srgbClr val="717171"/>
                </a:solidFill>
              </a:defRPr>
            </a:lvl1pPr>
          </a:lstStyle>
          <a:p>
            <a:fld id="{B8BA3CC2-EDB8-46F6-B6F6-834154660C4C}" type="slidenum">
              <a:rPr kumimoji="1" lang="ja-JP" altLang="en-US" smtClean="0"/>
              <a:pPr/>
              <a:t>‹#›</a:t>
            </a:fld>
            <a:endParaRPr kumimoji="1" lang="ja-JP" altLang="en-US"/>
          </a:p>
        </p:txBody>
      </p:sp>
      <p:sp>
        <p:nvSpPr>
          <p:cNvPr id="1031" name="Plaque 10"/>
          <p:cNvSpPr>
            <a:spLocks/>
          </p:cNvSpPr>
          <p:nvPr/>
        </p:nvSpPr>
        <p:spPr bwMode="auto">
          <a:xfrm>
            <a:off x="279400" y="246066"/>
            <a:ext cx="406400" cy="369094"/>
          </a:xfrm>
          <a:custGeom>
            <a:avLst/>
            <a:gdLst>
              <a:gd name="T0" fmla="*/ 0 w 5164139"/>
              <a:gd name="T1" fmla="*/ 0 h 5167312"/>
              <a:gd name="T2" fmla="*/ 0 w 5164139"/>
              <a:gd name="T3" fmla="*/ 0 h 5167312"/>
              <a:gd name="T4" fmla="*/ 0 w 5164139"/>
              <a:gd name="T5" fmla="*/ 0 h 5167312"/>
              <a:gd name="T6" fmla="*/ 0 w 5164139"/>
              <a:gd name="T7" fmla="*/ 0 h 5167312"/>
              <a:gd name="T8" fmla="*/ 0 w 5164139"/>
              <a:gd name="T9" fmla="*/ 0 h 5167312"/>
              <a:gd name="T10" fmla="*/ 0 w 5164139"/>
              <a:gd name="T11" fmla="*/ 0 h 5167312"/>
              <a:gd name="T12" fmla="*/ 0 w 5164139"/>
              <a:gd name="T13" fmla="*/ 0 h 5167312"/>
              <a:gd name="T14" fmla="*/ 0 w 5164139"/>
              <a:gd name="T15" fmla="*/ 0 h 5167312"/>
              <a:gd name="T16" fmla="*/ 0 w 5164139"/>
              <a:gd name="T17" fmla="*/ 0 h 5167312"/>
              <a:gd name="T18" fmla="*/ 0 w 5164139"/>
              <a:gd name="T19" fmla="*/ 0 h 5167312"/>
              <a:gd name="T20" fmla="*/ 0 w 5164139"/>
              <a:gd name="T21" fmla="*/ 0 h 5167312"/>
              <a:gd name="T22" fmla="*/ 0 w 5164139"/>
              <a:gd name="T23" fmla="*/ 0 h 5167312"/>
              <a:gd name="T24" fmla="*/ 0 w 5164139"/>
              <a:gd name="T25" fmla="*/ 0 h 5167312"/>
              <a:gd name="T26" fmla="*/ 0 w 5164139"/>
              <a:gd name="T27" fmla="*/ 0 h 5167312"/>
              <a:gd name="T28" fmla="*/ 0 w 5164139"/>
              <a:gd name="T29" fmla="*/ 0 h 5167312"/>
              <a:gd name="T30" fmla="*/ 0 w 5164139"/>
              <a:gd name="T31" fmla="*/ 0 h 5167312"/>
              <a:gd name="T32" fmla="*/ 0 w 5164139"/>
              <a:gd name="T33" fmla="*/ 0 h 5167312"/>
              <a:gd name="T34" fmla="*/ 0 w 5164139"/>
              <a:gd name="T35" fmla="*/ 0 h 5167312"/>
              <a:gd name="T36" fmla="*/ 0 w 5164139"/>
              <a:gd name="T37" fmla="*/ 0 h 5167312"/>
              <a:gd name="T38" fmla="*/ 0 w 5164139"/>
              <a:gd name="T39" fmla="*/ 0 h 5167312"/>
              <a:gd name="T40" fmla="*/ 0 w 5164139"/>
              <a:gd name="T41" fmla="*/ 0 h 51673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xtLst>
            <a:ext uri="{91240B29-F687-4F45-9708-019B960494DF}">
              <a14:hiddenLine xmlns:a14="http://schemas.microsoft.com/office/drawing/2010/main" w="9525" cap="flat" cmpd="sng" algn="ctr">
                <a:solidFill>
                  <a:srgbClr val="000000"/>
                </a:solidFill>
                <a:prstDash val="solid"/>
                <a:round/>
                <a:headEnd/>
                <a:tailEnd/>
              </a14:hiddenLine>
            </a:ext>
          </a:extLst>
        </p:spPr>
        <p:txBody>
          <a:bodyPr anchor="ctr"/>
          <a:lstStyle/>
          <a:p>
            <a:endParaRPr kumimoji="1" lang="ja-JP" altLang="en-US" sz="760">
              <a:solidFill>
                <a:srgbClr val="000000"/>
              </a:solidFill>
            </a:endParaRPr>
          </a:p>
        </p:txBody>
      </p:sp>
      <p:cxnSp>
        <p:nvCxnSpPr>
          <p:cNvPr id="1032" name="直線コネクタ 4"/>
          <p:cNvCxnSpPr>
            <a:cxnSpLocks noChangeShapeType="1"/>
          </p:cNvCxnSpPr>
          <p:nvPr/>
        </p:nvCxnSpPr>
        <p:spPr bwMode="auto">
          <a:xfrm>
            <a:off x="152402" y="738188"/>
            <a:ext cx="8913813" cy="0"/>
          </a:xfrm>
          <a:prstGeom prst="line">
            <a:avLst/>
          </a:prstGeom>
          <a:noFill/>
          <a:ln w="25400" algn="ctr">
            <a:solidFill>
              <a:srgbClr val="CF142B"/>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204266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iming>
    <p:tnLst>
      <p:par>
        <p:cTn id="1" dur="indefinite" restart="never" nodeType="tmRoot"/>
      </p:par>
    </p:tnLst>
  </p:timing>
  <p:hf hdr="0" ftr="0" dt="0"/>
  <p:txStyles>
    <p:titleStyle>
      <a:lvl1pPr algn="l" rtl="0" eaLnBrk="1" fontAlgn="base" hangingPunct="1">
        <a:spcBef>
          <a:spcPct val="0"/>
        </a:spcBef>
        <a:spcAft>
          <a:spcPct val="0"/>
        </a:spcAft>
        <a:defRPr kumimoji="1" sz="2400" b="1" kern="1200">
          <a:solidFill>
            <a:schemeClr val="tx1"/>
          </a:solidFill>
          <a:latin typeface="+mj-lt"/>
          <a:ea typeface="+mj-ea"/>
          <a:cs typeface="+mj-cs"/>
        </a:defRPr>
      </a:lvl1pPr>
      <a:lvl2pPr algn="l" rtl="0" eaLnBrk="1" fontAlgn="base" hangingPunct="1">
        <a:spcBef>
          <a:spcPct val="0"/>
        </a:spcBef>
        <a:spcAft>
          <a:spcPct val="0"/>
        </a:spcAft>
        <a:defRPr kumimoji="1" sz="1350" b="1">
          <a:solidFill>
            <a:schemeClr val="tx1"/>
          </a:solidFill>
          <a:latin typeface="ＭＳ Ｐゴシック" panose="020B0600070205080204" pitchFamily="50" charset="-128"/>
          <a:ea typeface="ＭＳ Ｐゴシック" panose="020B0600070205080204" pitchFamily="50" charset="-128"/>
        </a:defRPr>
      </a:lvl2pPr>
      <a:lvl3pPr algn="l" rtl="0" eaLnBrk="1" fontAlgn="base" hangingPunct="1">
        <a:spcBef>
          <a:spcPct val="0"/>
        </a:spcBef>
        <a:spcAft>
          <a:spcPct val="0"/>
        </a:spcAft>
        <a:defRPr kumimoji="1" sz="1350" b="1">
          <a:solidFill>
            <a:schemeClr val="tx1"/>
          </a:solidFill>
          <a:latin typeface="ＭＳ Ｐゴシック" panose="020B0600070205080204" pitchFamily="50" charset="-128"/>
          <a:ea typeface="ＭＳ Ｐゴシック" panose="020B0600070205080204" pitchFamily="50" charset="-128"/>
        </a:defRPr>
      </a:lvl3pPr>
      <a:lvl4pPr algn="l" rtl="0" eaLnBrk="1" fontAlgn="base" hangingPunct="1">
        <a:spcBef>
          <a:spcPct val="0"/>
        </a:spcBef>
        <a:spcAft>
          <a:spcPct val="0"/>
        </a:spcAft>
        <a:defRPr kumimoji="1" sz="1350" b="1">
          <a:solidFill>
            <a:schemeClr val="tx1"/>
          </a:solidFill>
          <a:latin typeface="ＭＳ Ｐゴシック" panose="020B0600070205080204" pitchFamily="50" charset="-128"/>
          <a:ea typeface="ＭＳ Ｐゴシック" panose="020B0600070205080204" pitchFamily="50" charset="-128"/>
        </a:defRPr>
      </a:lvl4pPr>
      <a:lvl5pPr algn="l" rtl="0" eaLnBrk="1" fontAlgn="base" hangingPunct="1">
        <a:spcBef>
          <a:spcPct val="0"/>
        </a:spcBef>
        <a:spcAft>
          <a:spcPct val="0"/>
        </a:spcAft>
        <a:defRPr kumimoji="1" sz="1350" b="1">
          <a:solidFill>
            <a:schemeClr val="tx1"/>
          </a:solidFill>
          <a:latin typeface="ＭＳ Ｐゴシック" panose="020B0600070205080204" pitchFamily="50" charset="-128"/>
          <a:ea typeface="ＭＳ Ｐゴシック" panose="020B0600070205080204" pitchFamily="50" charset="-128"/>
        </a:defRPr>
      </a:lvl5pPr>
      <a:lvl6pPr marL="192881" algn="l" rtl="0" eaLnBrk="1" fontAlgn="base" hangingPunct="1">
        <a:spcBef>
          <a:spcPct val="0"/>
        </a:spcBef>
        <a:spcAft>
          <a:spcPct val="0"/>
        </a:spcAft>
        <a:defRPr kumimoji="1" sz="1350" b="1">
          <a:solidFill>
            <a:schemeClr val="tx1"/>
          </a:solidFill>
          <a:latin typeface="ＭＳ Ｐゴシック" panose="020B0600070205080204" pitchFamily="50" charset="-128"/>
          <a:ea typeface="ＭＳ Ｐゴシック" panose="020B0600070205080204" pitchFamily="50" charset="-128"/>
        </a:defRPr>
      </a:lvl6pPr>
      <a:lvl7pPr marL="385763" algn="l" rtl="0" eaLnBrk="1" fontAlgn="base" hangingPunct="1">
        <a:spcBef>
          <a:spcPct val="0"/>
        </a:spcBef>
        <a:spcAft>
          <a:spcPct val="0"/>
        </a:spcAft>
        <a:defRPr kumimoji="1" sz="1350" b="1">
          <a:solidFill>
            <a:schemeClr val="tx1"/>
          </a:solidFill>
          <a:latin typeface="ＭＳ Ｐゴシック" panose="020B0600070205080204" pitchFamily="50" charset="-128"/>
          <a:ea typeface="ＭＳ Ｐゴシック" panose="020B0600070205080204" pitchFamily="50" charset="-128"/>
        </a:defRPr>
      </a:lvl7pPr>
      <a:lvl8pPr marL="578644" algn="l" rtl="0" eaLnBrk="1" fontAlgn="base" hangingPunct="1">
        <a:spcBef>
          <a:spcPct val="0"/>
        </a:spcBef>
        <a:spcAft>
          <a:spcPct val="0"/>
        </a:spcAft>
        <a:defRPr kumimoji="1" sz="1350" b="1">
          <a:solidFill>
            <a:schemeClr val="tx1"/>
          </a:solidFill>
          <a:latin typeface="ＭＳ Ｐゴシック" panose="020B0600070205080204" pitchFamily="50" charset="-128"/>
          <a:ea typeface="ＭＳ Ｐゴシック" panose="020B0600070205080204" pitchFamily="50" charset="-128"/>
        </a:defRPr>
      </a:lvl8pPr>
      <a:lvl9pPr marL="771525" algn="l" rtl="0" eaLnBrk="1" fontAlgn="base" hangingPunct="1">
        <a:spcBef>
          <a:spcPct val="0"/>
        </a:spcBef>
        <a:spcAft>
          <a:spcPct val="0"/>
        </a:spcAft>
        <a:defRPr kumimoji="1" sz="1350" b="1">
          <a:solidFill>
            <a:schemeClr val="tx1"/>
          </a:solidFill>
          <a:latin typeface="ＭＳ Ｐゴシック" panose="020B0600070205080204" pitchFamily="50" charset="-128"/>
          <a:ea typeface="ＭＳ Ｐゴシック" panose="020B0600070205080204" pitchFamily="50" charset="-128"/>
        </a:defRPr>
      </a:lvl9pPr>
    </p:titleStyle>
    <p:body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p:bodyStyle>
    <p:otherStyle>
      <a:defPPr>
        <a:defRPr lang="ja-JP"/>
      </a:defPPr>
      <a:lvl1pPr marL="0" algn="l" defTabSz="385763" rtl="0" eaLnBrk="1" latinLnBrk="0" hangingPunct="1">
        <a:defRPr kumimoji="1" sz="760" kern="1200">
          <a:solidFill>
            <a:schemeClr val="tx1"/>
          </a:solidFill>
          <a:latin typeface="+mn-lt"/>
          <a:ea typeface="+mn-ea"/>
          <a:cs typeface="+mn-cs"/>
        </a:defRPr>
      </a:lvl1pPr>
      <a:lvl2pPr marL="192881" algn="l" defTabSz="385763" rtl="0" eaLnBrk="1" latinLnBrk="0" hangingPunct="1">
        <a:defRPr kumimoji="1" sz="760" kern="1200">
          <a:solidFill>
            <a:schemeClr val="tx1"/>
          </a:solidFill>
          <a:latin typeface="+mn-lt"/>
          <a:ea typeface="+mn-ea"/>
          <a:cs typeface="+mn-cs"/>
        </a:defRPr>
      </a:lvl2pPr>
      <a:lvl3pPr marL="385763" algn="l" defTabSz="385763" rtl="0" eaLnBrk="1" latinLnBrk="0" hangingPunct="1">
        <a:defRPr kumimoji="1" sz="760" kern="1200">
          <a:solidFill>
            <a:schemeClr val="tx1"/>
          </a:solidFill>
          <a:latin typeface="+mn-lt"/>
          <a:ea typeface="+mn-ea"/>
          <a:cs typeface="+mn-cs"/>
        </a:defRPr>
      </a:lvl3pPr>
      <a:lvl4pPr marL="578644" algn="l" defTabSz="385763" rtl="0" eaLnBrk="1" latinLnBrk="0" hangingPunct="1">
        <a:defRPr kumimoji="1" sz="760" kern="1200">
          <a:solidFill>
            <a:schemeClr val="tx1"/>
          </a:solidFill>
          <a:latin typeface="+mn-lt"/>
          <a:ea typeface="+mn-ea"/>
          <a:cs typeface="+mn-cs"/>
        </a:defRPr>
      </a:lvl4pPr>
      <a:lvl5pPr marL="771525" algn="l" defTabSz="385763" rtl="0" eaLnBrk="1" latinLnBrk="0" hangingPunct="1">
        <a:defRPr kumimoji="1" sz="760" kern="1200">
          <a:solidFill>
            <a:schemeClr val="tx1"/>
          </a:solidFill>
          <a:latin typeface="+mn-lt"/>
          <a:ea typeface="+mn-ea"/>
          <a:cs typeface="+mn-cs"/>
        </a:defRPr>
      </a:lvl5pPr>
      <a:lvl6pPr marL="964406" algn="l" defTabSz="385763" rtl="0" eaLnBrk="1" latinLnBrk="0" hangingPunct="1">
        <a:defRPr kumimoji="1" sz="760" kern="1200">
          <a:solidFill>
            <a:schemeClr val="tx1"/>
          </a:solidFill>
          <a:latin typeface="+mn-lt"/>
          <a:ea typeface="+mn-ea"/>
          <a:cs typeface="+mn-cs"/>
        </a:defRPr>
      </a:lvl6pPr>
      <a:lvl7pPr marL="1157288" algn="l" defTabSz="385763" rtl="0" eaLnBrk="1" latinLnBrk="0" hangingPunct="1">
        <a:defRPr kumimoji="1" sz="760" kern="1200">
          <a:solidFill>
            <a:schemeClr val="tx1"/>
          </a:solidFill>
          <a:latin typeface="+mn-lt"/>
          <a:ea typeface="+mn-ea"/>
          <a:cs typeface="+mn-cs"/>
        </a:defRPr>
      </a:lvl7pPr>
      <a:lvl8pPr marL="1350169" algn="l" defTabSz="385763" rtl="0" eaLnBrk="1" latinLnBrk="0" hangingPunct="1">
        <a:defRPr kumimoji="1" sz="760" kern="1200">
          <a:solidFill>
            <a:schemeClr val="tx1"/>
          </a:solidFill>
          <a:latin typeface="+mn-lt"/>
          <a:ea typeface="+mn-ea"/>
          <a:cs typeface="+mn-cs"/>
        </a:defRPr>
      </a:lvl8pPr>
      <a:lvl9pPr marL="1543050" algn="l" defTabSz="385763" rtl="0" eaLnBrk="1" latinLnBrk="0" hangingPunct="1">
        <a:defRPr kumimoji="1"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70536" y="667335"/>
            <a:ext cx="3766184" cy="2051447"/>
          </a:xfrm>
        </p:spPr>
        <p:txBody>
          <a:bodyPr/>
          <a:lstStyle/>
          <a:p>
            <a:r>
              <a:rPr lang="en-US" altLang="zh-CN" sz="3600" dirty="0"/>
              <a:t>Promotion</a:t>
            </a:r>
            <a:br>
              <a:rPr lang="en-US" altLang="zh-CN" sz="3600" dirty="0"/>
            </a:br>
            <a:r>
              <a:rPr lang="en-US" altLang="zh-CN" sz="3600" dirty="0"/>
              <a:t>Application </a:t>
            </a:r>
            <a:r>
              <a:rPr lang="en-US" altLang="zh-CN" sz="3600" dirty="0" smtClean="0"/>
              <a:t>Report</a:t>
            </a:r>
            <a:endParaRPr lang="zh-CN" altLang="en-US" sz="3600" dirty="0"/>
          </a:p>
        </p:txBody>
      </p:sp>
      <p:sp>
        <p:nvSpPr>
          <p:cNvPr id="5" name="副标题 2"/>
          <p:cNvSpPr>
            <a:spLocks noGrp="1"/>
          </p:cNvSpPr>
          <p:nvPr>
            <p:ph type="subTitle" idx="1"/>
          </p:nvPr>
        </p:nvSpPr>
        <p:spPr>
          <a:xfrm>
            <a:off x="5212080" y="4068108"/>
            <a:ext cx="3777279" cy="1380992"/>
          </a:xfrm>
        </p:spPr>
        <p:txBody>
          <a:bodyPr/>
          <a:lstStyle/>
          <a:p>
            <a:r>
              <a:rPr lang="en-US" altLang="zh-CN" sz="2400" dirty="0"/>
              <a:t>Zhang </a:t>
            </a:r>
            <a:r>
              <a:rPr lang="en-US" altLang="zh-CN" sz="2400" dirty="0" err="1" smtClean="0"/>
              <a:t>Yifei</a:t>
            </a:r>
            <a:r>
              <a:rPr lang="en-US" altLang="zh-CN" sz="2400" dirty="0" smtClean="0"/>
              <a:t>, </a:t>
            </a:r>
            <a:r>
              <a:rPr lang="en-US" altLang="zh-CN" sz="2400" dirty="0"/>
              <a:t>VCL, SRCB</a:t>
            </a:r>
          </a:p>
          <a:p>
            <a:r>
              <a:rPr lang="en-US" altLang="zh-CN" sz="2400" dirty="0" smtClean="0"/>
              <a:t>2018/03/07</a:t>
            </a:r>
            <a:endParaRPr lang="zh-CN" altLang="en-US" sz="2400" dirty="0"/>
          </a:p>
        </p:txBody>
      </p:sp>
      <p:sp>
        <p:nvSpPr>
          <p:cNvPr id="6" name="灯片编号占位符 5"/>
          <p:cNvSpPr>
            <a:spLocks noGrp="1"/>
          </p:cNvSpPr>
          <p:nvPr>
            <p:ph type="sldNum" sz="quarter" idx="12"/>
          </p:nvPr>
        </p:nvSpPr>
        <p:spPr/>
        <p:txBody>
          <a:bodyPr/>
          <a:lstStyle/>
          <a:p>
            <a:fld id="{B8BA3CC2-EDB8-46F6-B6F6-834154660C4C}" type="slidenum">
              <a:rPr kumimoji="1" lang="ja-JP" altLang="en-US" sz="1200"/>
              <a:pPr/>
              <a:t>1</a:t>
            </a:fld>
            <a:endParaRPr kumimoji="1" lang="ja-JP" altLang="en-US" sz="1200"/>
          </a:p>
        </p:txBody>
      </p:sp>
      <p:sp>
        <p:nvSpPr>
          <p:cNvPr id="7" name="文本框 6"/>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05742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6" name="灯片编号占位符 5"/>
          <p:cNvSpPr>
            <a:spLocks noGrp="1"/>
          </p:cNvSpPr>
          <p:nvPr>
            <p:ph type="sldNum" sz="quarter" idx="12"/>
          </p:nvPr>
        </p:nvSpPr>
        <p:spPr/>
        <p:txBody>
          <a:bodyPr/>
          <a:lstStyle/>
          <a:p>
            <a:fld id="{97D4AEF7-9079-46F4-AC45-A4671201B09F}" type="slidenum">
              <a:rPr lang="zh-CN" altLang="en-US" sz="1200"/>
              <a:pPr/>
              <a:t>10</a:t>
            </a:fld>
            <a:endParaRPr lang="zh-CN" altLang="en-US" sz="1200" dirty="0"/>
          </a:p>
        </p:txBody>
      </p:sp>
      <p:sp>
        <p:nvSpPr>
          <p:cNvPr id="5" name="内容占位符 2"/>
          <p:cNvSpPr txBox="1">
            <a:spLocks/>
          </p:cNvSpPr>
          <p:nvPr/>
        </p:nvSpPr>
        <p:spPr bwMode="auto">
          <a:xfrm>
            <a:off x="598395" y="1164192"/>
            <a:ext cx="7496735" cy="2658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50000"/>
              </a:lnSpc>
            </a:pPr>
            <a:r>
              <a:rPr lang="en-US" altLang="zh-CN" sz="2400" dirty="0" smtClean="0">
                <a:ea typeface="Cambria Math" panose="02040503050406030204" pitchFamily="18" charset="0"/>
                <a:cs typeface="Arial Unicode MS" panose="020B0604020202020204" pitchFamily="34" charset="-122"/>
              </a:rPr>
              <a:t>  1. Self-Introduction</a:t>
            </a:r>
            <a:endParaRPr lang="en-US" altLang="zh-CN" sz="2400" dirty="0">
              <a:ea typeface="Cambria Math" panose="02040503050406030204" pitchFamily="18" charset="0"/>
              <a:cs typeface="Arial Unicode MS" panose="020B0604020202020204" pitchFamily="34" charset="-122"/>
            </a:endParaRPr>
          </a:p>
          <a:p>
            <a:pPr>
              <a:lnSpc>
                <a:spcPct val="150000"/>
              </a:lnSpc>
            </a:pPr>
            <a:r>
              <a:rPr lang="en-US" altLang="zh-CN" sz="2400" dirty="0">
                <a:ea typeface="Cambria Math" panose="02040503050406030204" pitchFamily="18" charset="0"/>
                <a:cs typeface="Arial Unicode MS" panose="020B0604020202020204" pitchFamily="34" charset="-122"/>
              </a:rPr>
              <a:t> </a:t>
            </a:r>
            <a:r>
              <a:rPr lang="en-US" altLang="zh-CN" sz="2400" dirty="0" smtClean="0">
                <a:ea typeface="Cambria Math" panose="02040503050406030204" pitchFamily="18" charset="0"/>
                <a:cs typeface="Arial Unicode MS" panose="020B0604020202020204" pitchFamily="34" charset="-122"/>
              </a:rPr>
              <a:t> 2. Job Summary</a:t>
            </a:r>
          </a:p>
          <a:p>
            <a:pPr>
              <a:lnSpc>
                <a:spcPct val="150000"/>
              </a:lnSpc>
            </a:pPr>
            <a:r>
              <a:rPr lang="en-US" altLang="zh-CN" sz="2400" dirty="0">
                <a:ea typeface="Cambria Math" panose="02040503050406030204" pitchFamily="18" charset="0"/>
                <a:cs typeface="Arial Unicode MS" panose="020B0604020202020204" pitchFamily="34" charset="-122"/>
              </a:rPr>
              <a:t> </a:t>
            </a:r>
            <a:r>
              <a:rPr lang="en-US" altLang="zh-CN" sz="2400" dirty="0" smtClean="0">
                <a:ea typeface="Cambria Math" panose="02040503050406030204" pitchFamily="18" charset="0"/>
                <a:cs typeface="Arial Unicode MS" panose="020B0604020202020204" pitchFamily="34" charset="-122"/>
              </a:rPr>
              <a:t> </a:t>
            </a:r>
            <a:r>
              <a:rPr lang="en-US" altLang="zh-CN" sz="2400" u="sng" dirty="0" smtClean="0">
                <a:solidFill>
                  <a:srgbClr val="FF0000"/>
                </a:solidFill>
                <a:ea typeface="Cambria Math" panose="02040503050406030204" pitchFamily="18" charset="0"/>
                <a:cs typeface="Arial Unicode MS" panose="020B0604020202020204" pitchFamily="34" charset="-122"/>
              </a:rPr>
              <a:t>3. </a:t>
            </a:r>
            <a:r>
              <a:rPr lang="en-US" altLang="zh-CN" sz="2400" b="1" u="sng" dirty="0" smtClean="0">
                <a:solidFill>
                  <a:srgbClr val="FF0000"/>
                </a:solidFill>
                <a:ea typeface="Cambria Math" panose="02040503050406030204" pitchFamily="18" charset="0"/>
                <a:cs typeface="Arial Unicode MS" panose="020B0604020202020204" pitchFamily="34" charset="-122"/>
              </a:rPr>
              <a:t>Planning of Future Work</a:t>
            </a:r>
            <a:endParaRPr lang="en-US" altLang="zh-CN" sz="2400" b="1" u="sng" dirty="0">
              <a:solidFill>
                <a:srgbClr val="FF0000"/>
              </a:solidFill>
              <a:ea typeface="Cambria Math" panose="02040503050406030204" pitchFamily="18" charset="0"/>
              <a:cs typeface="Arial Unicode MS" panose="020B0604020202020204" pitchFamily="34" charset="-122"/>
            </a:endParaRPr>
          </a:p>
        </p:txBody>
      </p:sp>
      <p:sp>
        <p:nvSpPr>
          <p:cNvPr id="8" name="文本框 7"/>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66414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Cambria Math" panose="02040503050406030204" pitchFamily="18" charset="0"/>
                <a:cs typeface="Arial Unicode MS" panose="020B0604020202020204" pitchFamily="34" charset="-122"/>
              </a:rPr>
              <a:t>3. Planning of Future </a:t>
            </a:r>
            <a:r>
              <a:rPr lang="en-US" altLang="zh-CN" dirty="0" smtClean="0">
                <a:ea typeface="Cambria Math" panose="02040503050406030204" pitchFamily="18" charset="0"/>
                <a:cs typeface="Arial Unicode MS" panose="020B0604020202020204" pitchFamily="34" charset="-122"/>
              </a:rPr>
              <a:t>Work</a:t>
            </a:r>
            <a:endParaRPr lang="en-US" altLang="zh-CN" dirty="0"/>
          </a:p>
        </p:txBody>
      </p:sp>
      <p:sp>
        <p:nvSpPr>
          <p:cNvPr id="7" name="灯片编号占位符 6"/>
          <p:cNvSpPr>
            <a:spLocks noGrp="1"/>
          </p:cNvSpPr>
          <p:nvPr>
            <p:ph type="sldNum" sz="quarter" idx="12"/>
          </p:nvPr>
        </p:nvSpPr>
        <p:spPr>
          <a:xfrm>
            <a:off x="6447607" y="5061699"/>
            <a:ext cx="1970087" cy="273844"/>
          </a:xfrm>
        </p:spPr>
        <p:txBody>
          <a:bodyPr/>
          <a:lstStyle/>
          <a:p>
            <a:fld id="{97D4AEF7-9079-46F4-AC45-A4671201B09F}" type="slidenum">
              <a:rPr lang="zh-CN" altLang="en-US" sz="1200"/>
              <a:pPr/>
              <a:t>11</a:t>
            </a:fld>
            <a:endParaRPr lang="zh-CN" altLang="en-US" sz="1200" dirty="0"/>
          </a:p>
        </p:txBody>
      </p:sp>
      <p:pic>
        <p:nvPicPr>
          <p:cNvPr id="2050" name="Picture 2" descr="https://gss2.bdstatic.com/9fo3dSag_xI4khGkpoWK1HF6hhy/baike/w%3D268%3Bg%3D0/sign=c37cc083ad014c08193b2fa332406535/574e9258d109b3deb6daa942c8bf6c81800a4cb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695" y="1863685"/>
            <a:ext cx="2552700" cy="28670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55414" y="4834320"/>
            <a:ext cx="4236334" cy="493084"/>
          </a:xfrm>
          <a:prstGeom prst="rect">
            <a:avLst/>
          </a:prstGeom>
          <a:noFill/>
        </p:spPr>
        <p:txBody>
          <a:bodyPr wrap="square" rtlCol="0">
            <a:spAutoFit/>
          </a:bodyPr>
          <a:lstStyle/>
          <a:p>
            <a:r>
              <a:rPr lang="zh-CN" altLang="en-US" sz="1200" dirty="0">
                <a:latin typeface="黑体" panose="02010609060101010101" pitchFamily="49" charset="-122"/>
                <a:ea typeface="黑体" panose="02010609060101010101" pitchFamily="49" charset="-122"/>
                <a:cs typeface="Calibri" panose="020F0502020204030204" pitchFamily="34" charset="0"/>
              </a:rPr>
              <a:t>王守</a:t>
            </a:r>
            <a:r>
              <a:rPr lang="zh-CN" altLang="en-US" sz="1200" dirty="0" smtClean="0">
                <a:latin typeface="黑体" panose="02010609060101010101" pitchFamily="49" charset="-122"/>
                <a:ea typeface="黑体" panose="02010609060101010101" pitchFamily="49" charset="-122"/>
                <a:cs typeface="Calibri" panose="020F0502020204030204" pitchFamily="34" charset="0"/>
              </a:rPr>
              <a:t>仁，字伯安，号</a:t>
            </a:r>
            <a:r>
              <a:rPr lang="zh-CN" altLang="en-US" sz="1200" dirty="0">
                <a:latin typeface="黑体" panose="02010609060101010101" pitchFamily="49" charset="-122"/>
                <a:ea typeface="黑体" panose="02010609060101010101" pitchFamily="49" charset="-122"/>
                <a:cs typeface="Calibri" panose="020F0502020204030204" pitchFamily="34" charset="0"/>
              </a:rPr>
              <a:t>阳</a:t>
            </a:r>
            <a:r>
              <a:rPr lang="zh-CN" altLang="en-US" sz="1200" dirty="0" smtClean="0">
                <a:latin typeface="黑体" panose="02010609060101010101" pitchFamily="49" charset="-122"/>
                <a:ea typeface="黑体" panose="02010609060101010101" pitchFamily="49" charset="-122"/>
                <a:cs typeface="Calibri" panose="020F0502020204030204" pitchFamily="34" charset="0"/>
              </a:rPr>
              <a:t>明</a:t>
            </a:r>
            <a:r>
              <a:rPr lang="en-US" altLang="zh-CN" sz="1200" dirty="0" smtClean="0">
                <a:latin typeface="黑体" panose="02010609060101010101" pitchFamily="49" charset="-122"/>
                <a:ea typeface="黑体" panose="02010609060101010101" pitchFamily="49" charset="-122"/>
                <a:cs typeface="Calibri" panose="020F0502020204030204" pitchFamily="34" charset="0"/>
              </a:rPr>
              <a:t>,</a:t>
            </a:r>
            <a:r>
              <a:rPr lang="zh-CN" altLang="en-US" sz="1200" dirty="0" smtClean="0">
                <a:latin typeface="黑体" panose="02010609060101010101" pitchFamily="49" charset="-122"/>
                <a:ea typeface="黑体" panose="02010609060101010101" pitchFamily="49" charset="-122"/>
                <a:cs typeface="Calibri" panose="020F0502020204030204" pitchFamily="34" charset="0"/>
              </a:rPr>
              <a:t>“心学”创始人。</a:t>
            </a:r>
            <a:endParaRPr lang="en-US" altLang="zh-CN" sz="1200" dirty="0" smtClean="0">
              <a:latin typeface="黑体" panose="02010609060101010101" pitchFamily="49" charset="-122"/>
              <a:ea typeface="黑体" panose="02010609060101010101" pitchFamily="49" charset="-122"/>
              <a:cs typeface="Calibri" panose="020F0502020204030204" pitchFamily="34" charset="0"/>
            </a:endParaRPr>
          </a:p>
          <a:p>
            <a:r>
              <a:rPr lang="en-US" altLang="zh-CN" dirty="0" smtClean="0">
                <a:latin typeface="Calibri" panose="020F0502020204030204" pitchFamily="34" charset="0"/>
              </a:rPr>
              <a:t>Wang </a:t>
            </a:r>
            <a:r>
              <a:rPr lang="en-US" altLang="zh-CN" dirty="0" err="1" smtClean="0">
                <a:latin typeface="Calibri" panose="020F0502020204030204" pitchFamily="34" charset="0"/>
              </a:rPr>
              <a:t>Yangming</a:t>
            </a:r>
            <a:r>
              <a:rPr lang="en-US" altLang="zh-CN" dirty="0" smtClean="0">
                <a:latin typeface="Calibri" panose="020F0502020204030204" pitchFamily="34" charset="0"/>
              </a:rPr>
              <a:t>, master of the “Heart-mind Theory”</a:t>
            </a:r>
            <a:endParaRPr lang="zh-CN" altLang="en-US" dirty="0">
              <a:latin typeface="Calibri" panose="020F0502020204030204" pitchFamily="34" charset="0"/>
            </a:endParaRPr>
          </a:p>
        </p:txBody>
      </p:sp>
      <p:sp>
        <p:nvSpPr>
          <p:cNvPr id="8" name="内容占位符 2"/>
          <p:cNvSpPr txBox="1">
            <a:spLocks/>
          </p:cNvSpPr>
          <p:nvPr/>
        </p:nvSpPr>
        <p:spPr bwMode="auto">
          <a:xfrm>
            <a:off x="750794" y="1110799"/>
            <a:ext cx="7455657" cy="55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20000"/>
              </a:lnSpc>
              <a:spcBef>
                <a:spcPts val="450"/>
              </a:spcBef>
              <a:spcAft>
                <a:spcPts val="450"/>
              </a:spcAft>
            </a:pPr>
            <a:r>
              <a:rPr lang="en-US" altLang="zh-CN" sz="2231" dirty="0" smtClean="0">
                <a:latin typeface="Calibri" panose="020F0502020204030204" pitchFamily="34" charset="0"/>
                <a:ea typeface="宋体" panose="02010600030101010101" pitchFamily="2" charset="-122"/>
              </a:rPr>
              <a:t>  </a:t>
            </a:r>
            <a:r>
              <a:rPr lang="zh-CN" altLang="en-US" sz="2231" dirty="0" smtClean="0">
                <a:solidFill>
                  <a:srgbClr val="FF0000"/>
                </a:solidFill>
                <a:latin typeface="黑体" panose="02010609060101010101" pitchFamily="49" charset="-122"/>
                <a:ea typeface="黑体" panose="02010609060101010101" pitchFamily="49" charset="-122"/>
              </a:rPr>
              <a:t>知行合一</a:t>
            </a:r>
            <a:r>
              <a:rPr lang="zh-CN" altLang="en-US" sz="2231" dirty="0" smtClean="0">
                <a:solidFill>
                  <a:srgbClr val="FF0000"/>
                </a:solidFill>
                <a:latin typeface="Calibri" panose="020F0502020204030204" pitchFamily="34" charset="0"/>
                <a:ea typeface="宋体" panose="02010600030101010101" pitchFamily="2" charset="-122"/>
              </a:rPr>
              <a:t>：</a:t>
            </a:r>
            <a:r>
              <a:rPr lang="en-US" altLang="zh-CN" sz="2231" dirty="0" smtClean="0">
                <a:solidFill>
                  <a:srgbClr val="339966"/>
                </a:solidFill>
                <a:latin typeface="Calibri" panose="020F0502020204030204" pitchFamily="34" charset="0"/>
                <a:ea typeface="宋体" panose="02010600030101010101" pitchFamily="2" charset="-122"/>
              </a:rPr>
              <a:t>The Unity </a:t>
            </a:r>
            <a:r>
              <a:rPr lang="en-US" altLang="zh-CN" sz="2231" dirty="0">
                <a:solidFill>
                  <a:srgbClr val="339966"/>
                </a:solidFill>
                <a:latin typeface="Calibri" panose="020F0502020204030204" pitchFamily="34" charset="0"/>
                <a:ea typeface="宋体" panose="02010600030101010101" pitchFamily="2" charset="-122"/>
              </a:rPr>
              <a:t>of Inner knowledge and </a:t>
            </a:r>
            <a:r>
              <a:rPr lang="en-US" altLang="zh-CN" sz="2231" dirty="0" smtClean="0">
                <a:solidFill>
                  <a:srgbClr val="339966"/>
                </a:solidFill>
                <a:latin typeface="Calibri" panose="020F0502020204030204" pitchFamily="34" charset="0"/>
                <a:ea typeface="宋体" panose="02010600030101010101" pitchFamily="2" charset="-122"/>
              </a:rPr>
              <a:t>Action</a:t>
            </a:r>
          </a:p>
        </p:txBody>
      </p:sp>
      <p:sp>
        <p:nvSpPr>
          <p:cNvPr id="4" name="圆角矩形 3"/>
          <p:cNvSpPr/>
          <p:nvPr/>
        </p:nvSpPr>
        <p:spPr bwMode="auto">
          <a:xfrm>
            <a:off x="4914415" y="1938253"/>
            <a:ext cx="2866949" cy="828000"/>
          </a:xfrm>
          <a:prstGeom prst="roundRect">
            <a:avLst/>
          </a:prstGeom>
          <a:noFill/>
          <a:ln>
            <a:solidFill>
              <a:srgbClr val="5B9BD5"/>
            </a:solidFill>
          </a:ln>
          <a:effectLst/>
          <a:extLst/>
        </p:spPr>
        <p:txBody>
          <a:bodyPr vert="horz" wrap="square" lIns="91440" tIns="45720" rIns="91440" bIns="45720" numCol="1" rtlCol="0" anchor="ctr" anchorCtr="0" compatLnSpc="1">
            <a:prstTxWarp prst="textNoShape">
              <a:avLst/>
            </a:prstTxWarp>
          </a:bodyPr>
          <a:lstStyle/>
          <a:p>
            <a:pPr algn="ctr"/>
            <a:r>
              <a:rPr lang="en-US" altLang="zh-CN" sz="1600" dirty="0" smtClean="0">
                <a:latin typeface="Calibri" panose="020F0502020204030204" pitchFamily="34" charset="0"/>
                <a:cs typeface="Calibri" panose="020F0502020204030204" pitchFamily="34" charset="0"/>
              </a:rPr>
              <a:t>Keep up with the latest research and technology </a:t>
            </a:r>
          </a:p>
          <a:p>
            <a:pPr algn="ctr"/>
            <a:r>
              <a:rPr lang="en-US" altLang="zh-CN" sz="1600" dirty="0" smtClean="0">
                <a:latin typeface="Calibri" panose="020F0502020204030204" pitchFamily="34" charset="0"/>
                <a:cs typeface="Calibri" panose="020F0502020204030204" pitchFamily="34" charset="0"/>
              </a:rPr>
              <a:t>in machine vision</a:t>
            </a:r>
            <a:endParaRPr lang="zh-CN" altLang="en-US" sz="1600" dirty="0">
              <a:latin typeface="Calibri" panose="020F0502020204030204" pitchFamily="34" charset="0"/>
              <a:cs typeface="Calibri" panose="020F0502020204030204" pitchFamily="34" charset="0"/>
            </a:endParaRPr>
          </a:p>
        </p:txBody>
      </p:sp>
      <p:sp>
        <p:nvSpPr>
          <p:cNvPr id="9" name="圆角矩形 8"/>
          <p:cNvSpPr/>
          <p:nvPr/>
        </p:nvSpPr>
        <p:spPr bwMode="auto">
          <a:xfrm>
            <a:off x="4914416" y="3073746"/>
            <a:ext cx="2866948" cy="828000"/>
          </a:xfrm>
          <a:prstGeom prst="roundRect">
            <a:avLst/>
          </a:prstGeom>
          <a:noFill/>
          <a:ln>
            <a:solidFill>
              <a:srgbClr val="5B9BD5"/>
            </a:solidFill>
          </a:ln>
          <a:effectLst/>
          <a:extLst/>
        </p:spPr>
        <p:txBody>
          <a:bodyPr vert="horz" wrap="square" lIns="91440" tIns="45720" rIns="91440" bIns="45720" numCol="1" rtlCol="0" anchor="ctr" anchorCtr="0" compatLnSpc="1">
            <a:prstTxWarp prst="textNoShape">
              <a:avLst/>
            </a:prstTxWarp>
          </a:bodyPr>
          <a:lstStyle/>
          <a:p>
            <a:pPr algn="ctr"/>
            <a:r>
              <a:rPr lang="en-US" altLang="zh-CN" sz="1600" dirty="0" smtClean="0">
                <a:latin typeface="Calibri" panose="020F0502020204030204" pitchFamily="34" charset="0"/>
                <a:cs typeface="Calibri" panose="020F0502020204030204" pitchFamily="34" charset="0"/>
              </a:rPr>
              <a:t>Apply related technology</a:t>
            </a:r>
          </a:p>
          <a:p>
            <a:pPr algn="ctr"/>
            <a:r>
              <a:rPr lang="en-US" altLang="zh-CN" sz="1600" dirty="0" smtClean="0">
                <a:latin typeface="Calibri" panose="020F0502020204030204" pitchFamily="34" charset="0"/>
                <a:cs typeface="Calibri" panose="020F0502020204030204" pitchFamily="34" charset="0"/>
              </a:rPr>
              <a:t> to actual project</a:t>
            </a:r>
            <a:endParaRPr lang="zh-CN" altLang="en-US" sz="1600" dirty="0">
              <a:latin typeface="Calibri" panose="020F0502020204030204" pitchFamily="34" charset="0"/>
              <a:cs typeface="Calibri" panose="020F0502020204030204" pitchFamily="34" charset="0"/>
            </a:endParaRPr>
          </a:p>
        </p:txBody>
      </p:sp>
      <p:sp>
        <p:nvSpPr>
          <p:cNvPr id="10" name="十字星 9"/>
          <p:cNvSpPr/>
          <p:nvPr/>
        </p:nvSpPr>
        <p:spPr bwMode="auto">
          <a:xfrm>
            <a:off x="4762981" y="1682691"/>
            <a:ext cx="503499" cy="511123"/>
          </a:xfrm>
          <a:prstGeom prst="star4">
            <a:avLst/>
          </a:prstGeom>
          <a:solidFill>
            <a:srgbClr val="FF0000">
              <a:alpha val="70000"/>
            </a:srgbClr>
          </a:solidFill>
          <a:ln>
            <a:noFill/>
          </a:ln>
          <a:effectLst/>
          <a:extLst/>
        </p:spPr>
        <p:txBody>
          <a:bodyPr vert="horz" wrap="none" lIns="91440" tIns="45720" rIns="91440" bIns="45720" numCol="1" rtlCol="0" anchor="ctr" anchorCtr="0" compatLnSpc="1">
            <a:prstTxWarp prst="textNoShape">
              <a:avLst/>
            </a:prstTxWarp>
          </a:bodyPr>
          <a:lstStyle/>
          <a:p>
            <a:pPr algn="ctr"/>
            <a:endParaRPr lang="zh-CN" altLang="en-US" sz="1200" i="1" dirty="0">
              <a:solidFill>
                <a:srgbClr val="FFFFFF"/>
              </a:solidFill>
              <a:latin typeface="Calibri" panose="020F0502020204030204" pitchFamily="34" charset="0"/>
              <a:cs typeface="Calibri" panose="020F0502020204030204" pitchFamily="34" charset="0"/>
            </a:endParaRPr>
          </a:p>
        </p:txBody>
      </p:sp>
      <p:sp>
        <p:nvSpPr>
          <p:cNvPr id="13" name="十字星 12"/>
          <p:cNvSpPr/>
          <p:nvPr/>
        </p:nvSpPr>
        <p:spPr bwMode="auto">
          <a:xfrm>
            <a:off x="4762981" y="2818184"/>
            <a:ext cx="503499" cy="511123"/>
          </a:xfrm>
          <a:prstGeom prst="star4">
            <a:avLst/>
          </a:prstGeom>
          <a:solidFill>
            <a:srgbClr val="FF0000">
              <a:alpha val="70000"/>
            </a:srgbClr>
          </a:solidFill>
          <a:ln>
            <a:noFill/>
          </a:ln>
          <a:effectLst/>
          <a:extLst/>
        </p:spPr>
        <p:txBody>
          <a:bodyPr vert="horz" wrap="none" lIns="91440" tIns="45720" rIns="91440" bIns="45720" numCol="1" rtlCol="0" anchor="ctr" anchorCtr="0" compatLnSpc="1">
            <a:prstTxWarp prst="textNoShape">
              <a:avLst/>
            </a:prstTxWarp>
          </a:bodyPr>
          <a:lstStyle/>
          <a:p>
            <a:pPr algn="ctr"/>
            <a:endParaRPr lang="zh-CN" altLang="en-US" sz="1200" i="1" dirty="0">
              <a:solidFill>
                <a:srgbClr val="FF0000"/>
              </a:solidFill>
              <a:latin typeface="Calibri" panose="020F0502020204030204" pitchFamily="34" charset="0"/>
              <a:cs typeface="Calibri" panose="020F0502020204030204" pitchFamily="34" charset="0"/>
            </a:endParaRPr>
          </a:p>
        </p:txBody>
      </p:sp>
      <p:sp>
        <p:nvSpPr>
          <p:cNvPr id="14" name="圆角矩形 13"/>
          <p:cNvSpPr/>
          <p:nvPr/>
        </p:nvSpPr>
        <p:spPr bwMode="auto">
          <a:xfrm>
            <a:off x="4914416" y="4212940"/>
            <a:ext cx="2866948" cy="828000"/>
          </a:xfrm>
          <a:prstGeom prst="roundRect">
            <a:avLst/>
          </a:prstGeom>
          <a:noFill/>
          <a:ln>
            <a:solidFill>
              <a:srgbClr val="5B9BD5"/>
            </a:solidFill>
          </a:ln>
          <a:effectLst/>
          <a:extLst/>
        </p:spPr>
        <p:txBody>
          <a:bodyPr vert="horz" wrap="square" lIns="91440" tIns="45720" rIns="91440" bIns="45720" numCol="1" rtlCol="0" anchor="ctr" anchorCtr="0" compatLnSpc="1">
            <a:prstTxWarp prst="textNoShape">
              <a:avLst/>
            </a:prstTxWarp>
          </a:bodyPr>
          <a:lstStyle/>
          <a:p>
            <a:pPr algn="ctr"/>
            <a:r>
              <a:rPr lang="en-US" altLang="zh-CN" sz="1600" dirty="0" smtClean="0">
                <a:latin typeface="Calibri" panose="020F0502020204030204" pitchFamily="34" charset="0"/>
                <a:cs typeface="Calibri" panose="020F0502020204030204" pitchFamily="34" charset="0"/>
              </a:rPr>
              <a:t>Cooperate with partners</a:t>
            </a:r>
            <a:endParaRPr lang="en-US" altLang="zh-CN" sz="1600" dirty="0">
              <a:latin typeface="Calibri" panose="020F0502020204030204" pitchFamily="34" charset="0"/>
              <a:cs typeface="Calibri" panose="020F0502020204030204" pitchFamily="34" charset="0"/>
            </a:endParaRPr>
          </a:p>
          <a:p>
            <a:pPr algn="ctr"/>
            <a:r>
              <a:rPr lang="en-US" altLang="zh-CN" sz="1600" dirty="0">
                <a:latin typeface="Calibri" panose="020F0502020204030204" pitchFamily="34" charset="0"/>
                <a:cs typeface="Calibri" panose="020F0502020204030204" pitchFamily="34" charset="0"/>
              </a:rPr>
              <a:t>Understand our </a:t>
            </a:r>
            <a:r>
              <a:rPr lang="en-US" altLang="zh-CN" sz="1600" dirty="0" smtClean="0">
                <a:latin typeface="Calibri" panose="020F0502020204030204" pitchFamily="34" charset="0"/>
                <a:cs typeface="Calibri" panose="020F0502020204030204" pitchFamily="34" charset="0"/>
              </a:rPr>
              <a:t>customers</a:t>
            </a:r>
          </a:p>
        </p:txBody>
      </p:sp>
      <p:sp>
        <p:nvSpPr>
          <p:cNvPr id="15" name="十字星 14"/>
          <p:cNvSpPr/>
          <p:nvPr/>
        </p:nvSpPr>
        <p:spPr bwMode="auto">
          <a:xfrm>
            <a:off x="4762981" y="3957378"/>
            <a:ext cx="503499" cy="511123"/>
          </a:xfrm>
          <a:prstGeom prst="star4">
            <a:avLst/>
          </a:prstGeom>
          <a:solidFill>
            <a:srgbClr val="FF0000">
              <a:alpha val="70000"/>
            </a:srgbClr>
          </a:solidFill>
          <a:ln>
            <a:noFill/>
          </a:ln>
          <a:effectLst/>
          <a:extLst/>
        </p:spPr>
        <p:txBody>
          <a:bodyPr vert="horz" wrap="none" lIns="91440" tIns="45720" rIns="91440" bIns="45720" numCol="1" rtlCol="0" anchor="ctr" anchorCtr="0" compatLnSpc="1">
            <a:prstTxWarp prst="textNoShape">
              <a:avLst/>
            </a:prstTxWarp>
          </a:bodyPr>
          <a:lstStyle/>
          <a:p>
            <a:pPr algn="ctr"/>
            <a:endParaRPr lang="zh-CN" altLang="en-US" sz="1200" i="1" dirty="0">
              <a:solidFill>
                <a:srgbClr val="FF0000"/>
              </a:solidFill>
              <a:latin typeface="Calibri" panose="020F0502020204030204" pitchFamily="34" charset="0"/>
              <a:cs typeface="Calibri" panose="020F0502020204030204" pitchFamily="34" charset="0"/>
            </a:endParaRPr>
          </a:p>
        </p:txBody>
      </p:sp>
      <p:sp>
        <p:nvSpPr>
          <p:cNvPr id="17" name="文本框 16"/>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444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500"/>
                                        <p:tgtEl>
                                          <p:spTgt spid="1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Cambria Math" panose="02040503050406030204" pitchFamily="18" charset="0"/>
                <a:cs typeface="Arial Unicode MS" panose="020B0604020202020204" pitchFamily="34" charset="-122"/>
              </a:rPr>
              <a:t>3. </a:t>
            </a:r>
            <a:r>
              <a:rPr lang="en-US" altLang="zh-CN" dirty="0" smtClean="0">
                <a:ea typeface="Cambria Math" panose="02040503050406030204" pitchFamily="18" charset="0"/>
                <a:cs typeface="Arial Unicode MS" panose="020B0604020202020204" pitchFamily="34" charset="-122"/>
              </a:rPr>
              <a:t>Planning: </a:t>
            </a:r>
            <a:r>
              <a:rPr lang="en-US" altLang="zh-CN" dirty="0" smtClean="0">
                <a:solidFill>
                  <a:srgbClr val="00B050"/>
                </a:solidFill>
                <a:latin typeface="Calibri" panose="020F0502020204030204" pitchFamily="34" charset="0"/>
                <a:ea typeface="宋体" panose="02010600030101010101" pitchFamily="2" charset="-122"/>
              </a:rPr>
              <a:t>Apply </a:t>
            </a:r>
            <a:r>
              <a:rPr lang="en-US" altLang="zh-CN" dirty="0">
                <a:solidFill>
                  <a:srgbClr val="00B050"/>
                </a:solidFill>
                <a:latin typeface="Calibri" panose="020F0502020204030204" pitchFamily="34" charset="0"/>
                <a:ea typeface="宋体" panose="02010600030101010101" pitchFamily="2" charset="-122"/>
              </a:rPr>
              <a:t>knowledge to </a:t>
            </a:r>
            <a:r>
              <a:rPr lang="en-US" altLang="zh-CN" dirty="0" smtClean="0">
                <a:solidFill>
                  <a:srgbClr val="00B050"/>
                </a:solidFill>
                <a:latin typeface="Calibri" panose="020F0502020204030204" pitchFamily="34" charset="0"/>
                <a:ea typeface="宋体" panose="02010600030101010101" pitchFamily="2" charset="-122"/>
              </a:rPr>
              <a:t>Action</a:t>
            </a:r>
            <a:r>
              <a:rPr lang="en-US" altLang="zh-CN" dirty="0" smtClean="0">
                <a:solidFill>
                  <a:srgbClr val="00B050"/>
                </a:solidFill>
                <a:ea typeface="Cambria Math" panose="02040503050406030204" pitchFamily="18" charset="0"/>
                <a:cs typeface="Arial Unicode MS" panose="020B0604020202020204" pitchFamily="34" charset="-122"/>
              </a:rPr>
              <a:t> </a:t>
            </a:r>
            <a:endParaRPr lang="en-US" altLang="zh-CN" dirty="0">
              <a:solidFill>
                <a:srgbClr val="00B050"/>
              </a:solidFill>
            </a:endParaRPr>
          </a:p>
        </p:txBody>
      </p:sp>
      <p:sp>
        <p:nvSpPr>
          <p:cNvPr id="7" name="灯片编号占位符 6"/>
          <p:cNvSpPr>
            <a:spLocks noGrp="1"/>
          </p:cNvSpPr>
          <p:nvPr>
            <p:ph type="sldNum" sz="quarter" idx="12"/>
          </p:nvPr>
        </p:nvSpPr>
        <p:spPr>
          <a:xfrm>
            <a:off x="6447607" y="5061699"/>
            <a:ext cx="1970087" cy="273844"/>
          </a:xfrm>
        </p:spPr>
        <p:txBody>
          <a:bodyPr/>
          <a:lstStyle/>
          <a:p>
            <a:fld id="{97D4AEF7-9079-46F4-AC45-A4671201B09F}" type="slidenum">
              <a:rPr lang="zh-CN" altLang="en-US" sz="1200"/>
              <a:pPr/>
              <a:t>12</a:t>
            </a:fld>
            <a:endParaRPr lang="zh-CN" altLang="en-US" sz="1200" dirty="0"/>
          </a:p>
        </p:txBody>
      </p:sp>
      <p:sp>
        <p:nvSpPr>
          <p:cNvPr id="8" name="内容占位符 2"/>
          <p:cNvSpPr txBox="1">
            <a:spLocks/>
          </p:cNvSpPr>
          <p:nvPr/>
        </p:nvSpPr>
        <p:spPr bwMode="auto">
          <a:xfrm>
            <a:off x="750794" y="1110799"/>
            <a:ext cx="7455657" cy="55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20000"/>
              </a:lnSpc>
              <a:spcBef>
                <a:spcPts val="0"/>
              </a:spcBef>
              <a:spcAft>
                <a:spcPts val="0"/>
              </a:spcAft>
            </a:pPr>
            <a:r>
              <a:rPr lang="en-US" altLang="zh-CN" sz="2000" dirty="0" smtClean="0">
                <a:latin typeface="Calibri" panose="020F0502020204030204" pitchFamily="34" charset="0"/>
                <a:ea typeface="宋体" panose="02010600030101010101" pitchFamily="2" charset="-122"/>
                <a:cs typeface="Calibri" panose="020F0502020204030204" pitchFamily="34" charset="0"/>
              </a:rPr>
              <a:t> </a:t>
            </a:r>
            <a:r>
              <a:rPr lang="en-US" altLang="zh-CN" sz="2000" dirty="0" smtClean="0">
                <a:solidFill>
                  <a:srgbClr val="FF0000"/>
                </a:solidFill>
                <a:latin typeface="Calibri" panose="020F0502020204030204" pitchFamily="34" charset="0"/>
                <a:ea typeface="宋体" panose="02010600030101010101" pitchFamily="2" charset="-122"/>
                <a:cs typeface="Calibri" panose="020F0502020204030204" pitchFamily="34" charset="0"/>
              </a:rPr>
              <a:t>Research</a:t>
            </a:r>
            <a:r>
              <a:rPr lang="en-US" altLang="zh-CN" sz="2000" dirty="0" smtClean="0">
                <a:latin typeface="Calibri" panose="020F0502020204030204" pitchFamily="34" charset="0"/>
                <a:ea typeface="宋体" panose="02010600030101010101" pitchFamily="2" charset="-122"/>
                <a:cs typeface="Calibri" panose="020F0502020204030204" pitchFamily="34" charset="0"/>
              </a:rPr>
              <a:t>: Combination </a:t>
            </a:r>
            <a:r>
              <a:rPr lang="en-US" altLang="zh-CN" sz="2000" dirty="0">
                <a:latin typeface="Calibri" panose="020F0502020204030204" pitchFamily="34" charset="0"/>
                <a:ea typeface="宋体" panose="02010600030101010101" pitchFamily="2" charset="-122"/>
                <a:cs typeface="Calibri" panose="020F0502020204030204" pitchFamily="34" charset="0"/>
              </a:rPr>
              <a:t>of </a:t>
            </a:r>
            <a:r>
              <a:rPr lang="en-US" altLang="zh-CN" sz="2000" dirty="0" smtClean="0">
                <a:latin typeface="Calibri" panose="020F0502020204030204" pitchFamily="34" charset="0"/>
                <a:ea typeface="宋体" panose="02010600030101010101" pitchFamily="2" charset="-122"/>
                <a:cs typeface="Calibri" panose="020F0502020204030204" pitchFamily="34" charset="0"/>
              </a:rPr>
              <a:t>Traditional Image Pro and </a:t>
            </a:r>
            <a:r>
              <a:rPr lang="en-US" altLang="zh-CN" sz="2000" dirty="0" smtClean="0">
                <a:solidFill>
                  <a:srgbClr val="339966"/>
                </a:solidFill>
                <a:latin typeface="Calibri" panose="020F0502020204030204" pitchFamily="34" charset="0"/>
                <a:ea typeface="宋体" panose="02010600030101010101" pitchFamily="2" charset="-122"/>
                <a:cs typeface="Calibri" panose="020F0502020204030204" pitchFamily="34" charset="0"/>
              </a:rPr>
              <a:t>Deep </a:t>
            </a:r>
            <a:r>
              <a:rPr lang="en-US" altLang="zh-CN" sz="2000" dirty="0">
                <a:solidFill>
                  <a:srgbClr val="339966"/>
                </a:solidFill>
                <a:latin typeface="Calibri" panose="020F0502020204030204" pitchFamily="34" charset="0"/>
                <a:ea typeface="宋体" panose="02010600030101010101" pitchFamily="2" charset="-122"/>
                <a:cs typeface="Calibri" panose="020F0502020204030204" pitchFamily="34" charset="0"/>
              </a:rPr>
              <a:t>L</a:t>
            </a:r>
            <a:r>
              <a:rPr lang="en-US" altLang="zh-CN" sz="2000" dirty="0" smtClean="0">
                <a:solidFill>
                  <a:srgbClr val="339966"/>
                </a:solidFill>
                <a:latin typeface="Calibri" panose="020F0502020204030204" pitchFamily="34" charset="0"/>
                <a:ea typeface="宋体" panose="02010600030101010101" pitchFamily="2" charset="-122"/>
                <a:cs typeface="Calibri" panose="020F0502020204030204" pitchFamily="34" charset="0"/>
              </a:rPr>
              <a:t>earning</a:t>
            </a:r>
            <a:r>
              <a:rPr lang="en-US" altLang="zh-CN" sz="2000" dirty="0" smtClean="0">
                <a:latin typeface="Calibri" panose="020F0502020204030204" pitchFamily="34" charset="0"/>
                <a:ea typeface="宋体" panose="02010600030101010101" pitchFamily="2" charset="-122"/>
                <a:cs typeface="Calibri" panose="020F0502020204030204" pitchFamily="34" charset="0"/>
              </a:rPr>
              <a:t>.</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2000" dirty="0">
                <a:latin typeface="Calibri" panose="020F0502020204030204" pitchFamily="34" charset="0"/>
                <a:ea typeface="宋体" panose="02010600030101010101" pitchFamily="2" charset="-122"/>
                <a:cs typeface="Calibri" panose="020F0502020204030204" pitchFamily="34" charset="0"/>
              </a:rPr>
              <a:t> </a:t>
            </a:r>
            <a:r>
              <a:rPr lang="en-US" altLang="zh-CN" sz="1800" dirty="0">
                <a:solidFill>
                  <a:srgbClr val="339966"/>
                </a:solidFill>
                <a:latin typeface="Calibri" panose="020F0502020204030204" pitchFamily="34" charset="0"/>
                <a:ea typeface="宋体" panose="02010600030101010101" pitchFamily="2" charset="-122"/>
              </a:rPr>
              <a:t>Opportunity</a:t>
            </a:r>
            <a:r>
              <a:rPr lang="en-US" altLang="zh-CN" sz="1800" dirty="0">
                <a:latin typeface="Calibri" panose="020F0502020204030204" pitchFamily="34" charset="0"/>
                <a:ea typeface="宋体" panose="02010600030101010101" pitchFamily="2" charset="-122"/>
              </a:rPr>
              <a:t>: Deep Learning gives </a:t>
            </a:r>
            <a:r>
              <a:rPr lang="en-US" altLang="zh-CN" sz="1800" dirty="0">
                <a:solidFill>
                  <a:srgbClr val="FF0000"/>
                </a:solidFill>
                <a:latin typeface="Calibri" panose="020F0502020204030204" pitchFamily="34" charset="0"/>
                <a:ea typeface="宋体" panose="02010600030101010101" pitchFamily="2" charset="-122"/>
              </a:rPr>
              <a:t>excellent results</a:t>
            </a:r>
            <a:r>
              <a:rPr lang="en-US" altLang="zh-CN" sz="1800" dirty="0" smtClean="0">
                <a:solidFill>
                  <a:srgbClr val="FF0000"/>
                </a:solidFill>
                <a:latin typeface="Calibri" panose="020F0502020204030204" pitchFamily="34" charset="0"/>
                <a:ea typeface="宋体" panose="02010600030101010101" pitchFamily="2" charset="-122"/>
              </a:rPr>
              <a:t>. </a:t>
            </a:r>
            <a:endParaRPr lang="en-US" altLang="zh-CN" sz="1800" dirty="0">
              <a:solidFill>
                <a:srgbClr val="FF0000"/>
              </a:solidFill>
              <a:latin typeface="Calibri" panose="020F0502020204030204" pitchFamily="34" charset="0"/>
              <a:ea typeface="宋体" panose="02010600030101010101" pitchFamily="2" charset="-122"/>
            </a:endParaRP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1800" dirty="0">
                <a:latin typeface="Calibri" panose="020F0502020204030204" pitchFamily="34" charset="0"/>
                <a:ea typeface="宋体" panose="02010600030101010101" pitchFamily="2" charset="-122"/>
              </a:rPr>
              <a:t> </a:t>
            </a:r>
            <a:r>
              <a:rPr lang="en-US" altLang="zh-CN" sz="1800" dirty="0">
                <a:solidFill>
                  <a:srgbClr val="339966"/>
                </a:solidFill>
                <a:latin typeface="Calibri" panose="020F0502020204030204" pitchFamily="34" charset="0"/>
                <a:ea typeface="宋体" panose="02010600030101010101" pitchFamily="2" charset="-122"/>
              </a:rPr>
              <a:t>Challenge</a:t>
            </a:r>
            <a:r>
              <a:rPr lang="en-US" altLang="zh-CN" sz="1800" dirty="0">
                <a:latin typeface="Calibri" panose="020F0502020204030204" pitchFamily="34" charset="0"/>
                <a:ea typeface="宋体" panose="02010600030101010101" pitchFamily="2" charset="-122"/>
              </a:rPr>
              <a:t>:  </a:t>
            </a:r>
            <a:r>
              <a:rPr lang="en-US" altLang="zh-CN" sz="1800" dirty="0" smtClean="0">
                <a:latin typeface="Calibri" panose="020F0502020204030204" pitchFamily="34" charset="0"/>
                <a:ea typeface="宋体" panose="02010600030101010101" pitchFamily="2" charset="-122"/>
              </a:rPr>
              <a:t>Difficult to apply for  online FA systems because of </a:t>
            </a:r>
            <a:r>
              <a:rPr lang="en-US" altLang="zh-CN" sz="1800" dirty="0" smtClean="0">
                <a:solidFill>
                  <a:srgbClr val="FF0000"/>
                </a:solidFill>
                <a:latin typeface="Calibri" panose="020F0502020204030204" pitchFamily="34" charset="0"/>
                <a:ea typeface="宋体" panose="02010600030101010101" pitchFamily="2" charset="-122"/>
              </a:rPr>
              <a:t>High Computations. Efficiency </a:t>
            </a:r>
            <a:r>
              <a:rPr lang="en-US" altLang="zh-CN" sz="1800" dirty="0" smtClean="0">
                <a:latin typeface="Calibri" panose="020F0502020204030204" pitchFamily="34" charset="0"/>
                <a:ea typeface="宋体" panose="02010600030101010101" pitchFamily="2" charset="-122"/>
              </a:rPr>
              <a:t>is always the most important in plant.</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1800" dirty="0">
                <a:latin typeface="Calibri" panose="020F0502020204030204" pitchFamily="34" charset="0"/>
                <a:ea typeface="宋体" panose="02010600030101010101" pitchFamily="2" charset="-122"/>
              </a:rPr>
              <a:t> </a:t>
            </a:r>
            <a:r>
              <a:rPr lang="en-US" altLang="zh-CN" sz="1800" dirty="0" smtClean="0">
                <a:solidFill>
                  <a:srgbClr val="339966"/>
                </a:solidFill>
                <a:latin typeface="Calibri" panose="020F0502020204030204" pitchFamily="34" charset="0"/>
                <a:ea typeface="宋体" panose="02010600030101010101" pitchFamily="2" charset="-122"/>
              </a:rPr>
              <a:t>Outputs</a:t>
            </a:r>
            <a:r>
              <a:rPr lang="en-US" altLang="zh-CN" sz="1800" dirty="0" smtClean="0">
                <a:latin typeface="Calibri" panose="020F0502020204030204" pitchFamily="34" charset="0"/>
                <a:ea typeface="宋体" panose="02010600030101010101" pitchFamily="2" charset="-122"/>
              </a:rPr>
              <a:t>: Papers, Patents</a:t>
            </a:r>
            <a:endParaRPr lang="en-US" altLang="zh-CN" sz="1800" dirty="0">
              <a:latin typeface="Calibri" panose="020F0502020204030204" pitchFamily="34" charset="0"/>
              <a:ea typeface="宋体" panose="02010600030101010101" pitchFamily="2" charset="-122"/>
            </a:endParaRPr>
          </a:p>
        </p:txBody>
      </p:sp>
      <p:sp>
        <p:nvSpPr>
          <p:cNvPr id="17" name="文本框 16"/>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4649247" y="2618627"/>
            <a:ext cx="3885554" cy="2778909"/>
          </a:xfrm>
          <a:prstGeom prst="rect">
            <a:avLst/>
          </a:prstGeom>
        </p:spPr>
      </p:pic>
      <p:sp>
        <p:nvSpPr>
          <p:cNvPr id="6" name="文本框 5"/>
          <p:cNvSpPr txBox="1"/>
          <p:nvPr/>
        </p:nvSpPr>
        <p:spPr>
          <a:xfrm>
            <a:off x="5949861" y="2618627"/>
            <a:ext cx="1284326" cy="261610"/>
          </a:xfrm>
          <a:prstGeom prst="rect">
            <a:avLst/>
          </a:prstGeom>
          <a:noFill/>
        </p:spPr>
        <p:txBody>
          <a:bodyPr wrap="none" rtlCol="0">
            <a:spAutoFit/>
          </a:bodyPr>
          <a:lstStyle/>
          <a:p>
            <a:r>
              <a:rPr lang="en-US" altLang="zh-CN" sz="1100" dirty="0" smtClean="0">
                <a:solidFill>
                  <a:srgbClr val="FFFF00"/>
                </a:solidFill>
                <a:latin typeface="Calibri" panose="020F0502020204030204" pitchFamily="34" charset="0"/>
                <a:cs typeface="Calibri" panose="020F0502020204030204" pitchFamily="34" charset="0"/>
              </a:rPr>
              <a:t>Traditional method</a:t>
            </a:r>
            <a:endParaRPr lang="zh-CN" altLang="en-US" sz="1100" dirty="0">
              <a:solidFill>
                <a:srgbClr val="FFFF00"/>
              </a:solidFill>
              <a:latin typeface="Calibri" panose="020F0502020204030204" pitchFamily="34" charset="0"/>
              <a:cs typeface="Calibri" panose="020F0502020204030204" pitchFamily="34" charset="0"/>
            </a:endParaRPr>
          </a:p>
        </p:txBody>
      </p:sp>
      <p:sp>
        <p:nvSpPr>
          <p:cNvPr id="10" name="文本框 9"/>
          <p:cNvSpPr txBox="1"/>
          <p:nvPr/>
        </p:nvSpPr>
        <p:spPr>
          <a:xfrm>
            <a:off x="7432650" y="2618627"/>
            <a:ext cx="1010213" cy="261610"/>
          </a:xfrm>
          <a:prstGeom prst="rect">
            <a:avLst/>
          </a:prstGeom>
          <a:noFill/>
        </p:spPr>
        <p:txBody>
          <a:bodyPr wrap="none" rtlCol="0">
            <a:spAutoFit/>
          </a:bodyPr>
          <a:lstStyle/>
          <a:p>
            <a:r>
              <a:rPr lang="en-US" altLang="zh-CN" sz="1100" dirty="0" smtClean="0">
                <a:solidFill>
                  <a:srgbClr val="FFFF00"/>
                </a:solidFill>
                <a:latin typeface="Calibri" panose="020F0502020204030204" pitchFamily="34" charset="0"/>
                <a:cs typeface="Calibri" panose="020F0502020204030204" pitchFamily="34" charset="0"/>
              </a:rPr>
              <a:t>Deep Learning</a:t>
            </a:r>
            <a:endParaRPr lang="zh-CN" altLang="en-US" sz="1100" dirty="0">
              <a:solidFill>
                <a:srgbClr val="FFFF00"/>
              </a:solidFill>
              <a:latin typeface="Calibri" panose="020F0502020204030204" pitchFamily="34" charset="0"/>
              <a:cs typeface="Calibri" panose="020F0502020204030204" pitchFamily="34" charset="0"/>
            </a:endParaRPr>
          </a:p>
        </p:txBody>
      </p:sp>
      <p:sp>
        <p:nvSpPr>
          <p:cNvPr id="9" name="文本框 8"/>
          <p:cNvSpPr txBox="1"/>
          <p:nvPr/>
        </p:nvSpPr>
        <p:spPr>
          <a:xfrm>
            <a:off x="687391" y="3000483"/>
            <a:ext cx="4039348" cy="1785745"/>
          </a:xfrm>
          <a:prstGeom prst="rect">
            <a:avLst/>
          </a:prstGeom>
          <a:noFill/>
        </p:spPr>
        <p:txBody>
          <a:bodyPr wrap="square" rtlCol="0">
            <a:spAutoFit/>
          </a:bodyPr>
          <a:lstStyle/>
          <a:p>
            <a:pPr>
              <a:lnSpc>
                <a:spcPct val="120000"/>
              </a:lnSpc>
            </a:pPr>
            <a:r>
              <a:rPr lang="en-US" altLang="zh-CN" sz="1600" b="1" dirty="0" smtClean="0">
                <a:latin typeface="Calibri" panose="020F0502020204030204" pitchFamily="34" charset="0"/>
                <a:ea typeface="宋体" panose="02010600030101010101" pitchFamily="2" charset="-122"/>
              </a:rPr>
              <a:t>e.g: </a:t>
            </a:r>
            <a:r>
              <a:rPr lang="en-US" altLang="zh-CN" sz="1600" dirty="0" smtClean="0">
                <a:latin typeface="Calibri" panose="020F0502020204030204" pitchFamily="34" charset="0"/>
                <a:ea typeface="宋体" panose="02010600030101010101" pitchFamily="2" charset="-122"/>
              </a:rPr>
              <a:t>For </a:t>
            </a:r>
            <a:r>
              <a:rPr lang="en-US" altLang="zh-CN" sz="1600" dirty="0">
                <a:latin typeface="Calibri" panose="020F0502020204030204" pitchFamily="34" charset="0"/>
                <a:ea typeface="宋体" panose="02010600030101010101" pitchFamily="2" charset="-122"/>
              </a:rPr>
              <a:t>Airless area </a:t>
            </a:r>
            <a:r>
              <a:rPr lang="en-US" altLang="zh-CN" sz="1600" dirty="0" smtClean="0">
                <a:latin typeface="Calibri" panose="020F0502020204030204" pitchFamily="34" charset="0"/>
                <a:ea typeface="宋体" panose="02010600030101010101" pitchFamily="2" charset="-122"/>
              </a:rPr>
              <a:t>detection, deep learning method gives </a:t>
            </a:r>
            <a:r>
              <a:rPr lang="en-US" altLang="zh-CN" sz="1600" dirty="0" smtClean="0">
                <a:solidFill>
                  <a:srgbClr val="00B050"/>
                </a:solidFill>
                <a:latin typeface="Calibri" panose="020F0502020204030204" pitchFamily="34" charset="0"/>
                <a:ea typeface="宋体" panose="02010600030101010101" pitchFamily="2" charset="-122"/>
              </a:rPr>
              <a:t>more smooth and </a:t>
            </a:r>
            <a:r>
              <a:rPr lang="en-US" altLang="zh-CN" sz="1600" dirty="0">
                <a:solidFill>
                  <a:srgbClr val="00B050"/>
                </a:solidFill>
                <a:latin typeface="Calibri" panose="020F0502020204030204" pitchFamily="34" charset="0"/>
                <a:ea typeface="宋体" panose="02010600030101010101" pitchFamily="2" charset="-122"/>
              </a:rPr>
              <a:t>stable </a:t>
            </a:r>
            <a:r>
              <a:rPr lang="en-US" altLang="zh-CN" sz="1600" dirty="0" smtClean="0">
                <a:solidFill>
                  <a:srgbClr val="00B050"/>
                </a:solidFill>
                <a:latin typeface="Calibri" panose="020F0502020204030204" pitchFamily="34" charset="0"/>
                <a:ea typeface="宋体" panose="02010600030101010101" pitchFamily="2" charset="-122"/>
              </a:rPr>
              <a:t>segmentation results</a:t>
            </a:r>
            <a:r>
              <a:rPr lang="en-US" altLang="zh-CN" sz="1600" dirty="0" smtClean="0">
                <a:latin typeface="Calibri" panose="020F0502020204030204" pitchFamily="34" charset="0"/>
                <a:ea typeface="宋体" panose="02010600030101010101" pitchFamily="2" charset="-122"/>
              </a:rPr>
              <a:t>;  While the computing time(~ 2.65 sec) of deep learning is about </a:t>
            </a:r>
            <a:r>
              <a:rPr lang="en-US" altLang="zh-CN" sz="1600" dirty="0" smtClean="0">
                <a:solidFill>
                  <a:srgbClr val="FF0000"/>
                </a:solidFill>
                <a:latin typeface="Calibri" panose="020F0502020204030204" pitchFamily="34" charset="0"/>
                <a:ea typeface="宋体" panose="02010600030101010101" pitchFamily="2" charset="-122"/>
              </a:rPr>
              <a:t>20 times</a:t>
            </a:r>
            <a:r>
              <a:rPr lang="en-US" altLang="zh-CN" sz="1600" dirty="0" smtClean="0">
                <a:latin typeface="Calibri" panose="020F0502020204030204" pitchFamily="34" charset="0"/>
                <a:ea typeface="宋体" panose="02010600030101010101" pitchFamily="2" charset="-122"/>
              </a:rPr>
              <a:t> more than traditional method(~0.1s).  </a:t>
            </a:r>
            <a:endParaRPr lang="en-US" altLang="zh-CN" sz="1600" dirty="0">
              <a:latin typeface="Calibri" panose="020F0502020204030204" pitchFamily="34" charset="0"/>
              <a:ea typeface="宋体" panose="02010600030101010101" pitchFamily="2" charset="-122"/>
            </a:endParaRPr>
          </a:p>
          <a:p>
            <a:endParaRPr lang="zh-CN" altLang="en-US" dirty="0"/>
          </a:p>
        </p:txBody>
      </p:sp>
      <p:sp>
        <p:nvSpPr>
          <p:cNvPr id="12" name="文本框 11"/>
          <p:cNvSpPr txBox="1"/>
          <p:nvPr/>
        </p:nvSpPr>
        <p:spPr>
          <a:xfrm>
            <a:off x="4781346" y="2618627"/>
            <a:ext cx="1013419" cy="261610"/>
          </a:xfrm>
          <a:prstGeom prst="rect">
            <a:avLst/>
          </a:prstGeom>
          <a:noFill/>
        </p:spPr>
        <p:txBody>
          <a:bodyPr wrap="none" rtlCol="0">
            <a:spAutoFit/>
          </a:bodyPr>
          <a:lstStyle/>
          <a:p>
            <a:r>
              <a:rPr lang="en-US" altLang="zh-CN" sz="1100" dirty="0" smtClean="0">
                <a:solidFill>
                  <a:srgbClr val="FFFF00"/>
                </a:solidFill>
                <a:latin typeface="Calibri" panose="020F0502020204030204" pitchFamily="34" charset="0"/>
                <a:cs typeface="Calibri" panose="020F0502020204030204" pitchFamily="34" charset="0"/>
              </a:rPr>
              <a:t>Original Image</a:t>
            </a:r>
            <a:endParaRPr lang="zh-CN" altLang="en-US" sz="11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994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7" dur="500"/>
                                        <p:tgtEl>
                                          <p:spTgt spid="8">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0" dur="500"/>
                                        <p:tgtEl>
                                          <p:spTgt spid="8">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randombar(horizontal)">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randombar(horizontal)">
                                      <p:cBhvr>
                                        <p:cTn id="18" dur="500"/>
                                        <p:tgtEl>
                                          <p:spTgt spid="9"/>
                                        </p:tgtEl>
                                      </p:cBhvr>
                                    </p:animEffect>
                                  </p:childTnLst>
                                </p:cTn>
                              </p:par>
                              <p:par>
                                <p:cTn id="19" presetID="14"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Cambria Math" panose="02040503050406030204" pitchFamily="18" charset="0"/>
                <a:cs typeface="Arial Unicode MS" panose="020B0604020202020204" pitchFamily="34" charset="-122"/>
              </a:rPr>
              <a:t>3. </a:t>
            </a:r>
            <a:r>
              <a:rPr lang="en-US" altLang="zh-CN" dirty="0" smtClean="0">
                <a:ea typeface="Cambria Math" panose="02040503050406030204" pitchFamily="18" charset="0"/>
                <a:cs typeface="Arial Unicode MS" panose="020B0604020202020204" pitchFamily="34" charset="-122"/>
              </a:rPr>
              <a:t>Planning: </a:t>
            </a:r>
            <a:r>
              <a:rPr lang="en-US" altLang="zh-CN" dirty="0" smtClean="0">
                <a:solidFill>
                  <a:srgbClr val="00B050"/>
                </a:solidFill>
                <a:latin typeface="Calibri" panose="020F0502020204030204" pitchFamily="34" charset="0"/>
                <a:ea typeface="宋体" panose="02010600030101010101" pitchFamily="2" charset="-122"/>
              </a:rPr>
              <a:t>Apply </a:t>
            </a:r>
            <a:r>
              <a:rPr lang="en-US" altLang="zh-CN" dirty="0">
                <a:solidFill>
                  <a:srgbClr val="00B050"/>
                </a:solidFill>
                <a:latin typeface="Calibri" panose="020F0502020204030204" pitchFamily="34" charset="0"/>
                <a:ea typeface="宋体" panose="02010600030101010101" pitchFamily="2" charset="-122"/>
              </a:rPr>
              <a:t>knowledge to </a:t>
            </a:r>
            <a:r>
              <a:rPr lang="en-US" altLang="zh-CN" dirty="0" smtClean="0">
                <a:solidFill>
                  <a:srgbClr val="00B050"/>
                </a:solidFill>
                <a:latin typeface="Calibri" panose="020F0502020204030204" pitchFamily="34" charset="0"/>
                <a:ea typeface="宋体" panose="02010600030101010101" pitchFamily="2" charset="-122"/>
              </a:rPr>
              <a:t>Action</a:t>
            </a:r>
            <a:r>
              <a:rPr lang="en-US" altLang="zh-CN" dirty="0" smtClean="0">
                <a:solidFill>
                  <a:srgbClr val="00B050"/>
                </a:solidFill>
                <a:ea typeface="Cambria Math" panose="02040503050406030204" pitchFamily="18" charset="0"/>
                <a:cs typeface="Arial Unicode MS" panose="020B0604020202020204" pitchFamily="34" charset="-122"/>
              </a:rPr>
              <a:t> </a:t>
            </a:r>
            <a:endParaRPr lang="en-US" altLang="zh-CN" dirty="0">
              <a:solidFill>
                <a:srgbClr val="00B050"/>
              </a:solidFill>
            </a:endParaRPr>
          </a:p>
        </p:txBody>
      </p:sp>
      <p:sp>
        <p:nvSpPr>
          <p:cNvPr id="7" name="灯片编号占位符 6"/>
          <p:cNvSpPr>
            <a:spLocks noGrp="1"/>
          </p:cNvSpPr>
          <p:nvPr>
            <p:ph type="sldNum" sz="quarter" idx="12"/>
          </p:nvPr>
        </p:nvSpPr>
        <p:spPr>
          <a:xfrm>
            <a:off x="6447607" y="5061699"/>
            <a:ext cx="1970087" cy="273844"/>
          </a:xfrm>
        </p:spPr>
        <p:txBody>
          <a:bodyPr/>
          <a:lstStyle/>
          <a:p>
            <a:fld id="{97D4AEF7-9079-46F4-AC45-A4671201B09F}" type="slidenum">
              <a:rPr lang="zh-CN" altLang="en-US" sz="1200"/>
              <a:pPr/>
              <a:t>13</a:t>
            </a:fld>
            <a:endParaRPr lang="zh-CN" altLang="en-US" sz="1200" dirty="0"/>
          </a:p>
        </p:txBody>
      </p:sp>
      <p:sp>
        <p:nvSpPr>
          <p:cNvPr id="8" name="内容占位符 2"/>
          <p:cNvSpPr txBox="1">
            <a:spLocks/>
          </p:cNvSpPr>
          <p:nvPr/>
        </p:nvSpPr>
        <p:spPr bwMode="auto">
          <a:xfrm>
            <a:off x="743045" y="870576"/>
            <a:ext cx="7455657" cy="55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10000"/>
              </a:lnSpc>
              <a:spcBef>
                <a:spcPts val="0"/>
              </a:spcBef>
              <a:spcAft>
                <a:spcPts val="0"/>
              </a:spcAft>
            </a:pPr>
            <a:r>
              <a:rPr lang="en-US" altLang="zh-CN" sz="2000" dirty="0" smtClean="0">
                <a:latin typeface="Calibri" panose="020F0502020204030204" pitchFamily="34" charset="0"/>
                <a:ea typeface="宋体" panose="02010600030101010101" pitchFamily="2" charset="-122"/>
                <a:cs typeface="Calibri" panose="020F0502020204030204" pitchFamily="34" charset="0"/>
              </a:rPr>
              <a:t> </a:t>
            </a:r>
            <a:r>
              <a:rPr lang="en-US" altLang="zh-CN" sz="2000" dirty="0" smtClean="0">
                <a:solidFill>
                  <a:srgbClr val="FF0000"/>
                </a:solidFill>
                <a:latin typeface="Calibri" panose="020F0502020204030204" pitchFamily="34" charset="0"/>
                <a:ea typeface="宋体" panose="02010600030101010101" pitchFamily="2" charset="-122"/>
                <a:cs typeface="Calibri" panose="020F0502020204030204" pitchFamily="34" charset="0"/>
              </a:rPr>
              <a:t>Research</a:t>
            </a:r>
            <a:r>
              <a:rPr lang="en-US" altLang="zh-CN" sz="2000" dirty="0" smtClean="0">
                <a:latin typeface="Calibri" panose="020F0502020204030204" pitchFamily="34" charset="0"/>
                <a:ea typeface="宋体" panose="02010600030101010101" pitchFamily="2" charset="-122"/>
                <a:cs typeface="Calibri" panose="020F0502020204030204" pitchFamily="34" charset="0"/>
              </a:rPr>
              <a:t>: Combination </a:t>
            </a:r>
            <a:r>
              <a:rPr lang="en-US" altLang="zh-CN" sz="2000" dirty="0">
                <a:latin typeface="Calibri" panose="020F0502020204030204" pitchFamily="34" charset="0"/>
                <a:ea typeface="宋体" panose="02010600030101010101" pitchFamily="2" charset="-122"/>
                <a:cs typeface="Calibri" panose="020F0502020204030204" pitchFamily="34" charset="0"/>
              </a:rPr>
              <a:t>of </a:t>
            </a:r>
            <a:r>
              <a:rPr lang="en-US" altLang="zh-CN" sz="2000" dirty="0" smtClean="0">
                <a:latin typeface="Calibri" panose="020F0502020204030204" pitchFamily="34" charset="0"/>
                <a:ea typeface="宋体" panose="02010600030101010101" pitchFamily="2" charset="-122"/>
                <a:cs typeface="Calibri" panose="020F0502020204030204" pitchFamily="34" charset="0"/>
              </a:rPr>
              <a:t>Traditional Image Pro and </a:t>
            </a:r>
            <a:r>
              <a:rPr lang="en-US" altLang="zh-CN" sz="2000" dirty="0" smtClean="0">
                <a:solidFill>
                  <a:srgbClr val="339966"/>
                </a:solidFill>
                <a:latin typeface="Calibri" panose="020F0502020204030204" pitchFamily="34" charset="0"/>
                <a:ea typeface="宋体" panose="02010600030101010101" pitchFamily="2" charset="-122"/>
                <a:cs typeface="Calibri" panose="020F0502020204030204" pitchFamily="34" charset="0"/>
              </a:rPr>
              <a:t>Deep </a:t>
            </a:r>
            <a:r>
              <a:rPr lang="en-US" altLang="zh-CN" sz="2000" dirty="0">
                <a:solidFill>
                  <a:srgbClr val="339966"/>
                </a:solidFill>
                <a:latin typeface="Calibri" panose="020F0502020204030204" pitchFamily="34" charset="0"/>
                <a:ea typeface="宋体" panose="02010600030101010101" pitchFamily="2" charset="-122"/>
                <a:cs typeface="Calibri" panose="020F0502020204030204" pitchFamily="34" charset="0"/>
              </a:rPr>
              <a:t>L</a:t>
            </a:r>
            <a:r>
              <a:rPr lang="en-US" altLang="zh-CN" sz="2000" dirty="0" smtClean="0">
                <a:solidFill>
                  <a:srgbClr val="339966"/>
                </a:solidFill>
                <a:latin typeface="Calibri" panose="020F0502020204030204" pitchFamily="34" charset="0"/>
                <a:ea typeface="宋体" panose="02010600030101010101" pitchFamily="2" charset="-122"/>
                <a:cs typeface="Calibri" panose="020F0502020204030204" pitchFamily="34" charset="0"/>
              </a:rPr>
              <a:t>earning</a:t>
            </a:r>
            <a:r>
              <a:rPr lang="en-US" altLang="zh-CN" sz="2000" dirty="0" smtClean="0">
                <a:latin typeface="Calibri" panose="020F0502020204030204" pitchFamily="34" charset="0"/>
                <a:ea typeface="宋体" panose="02010600030101010101" pitchFamily="2" charset="-122"/>
                <a:cs typeface="Calibri" panose="020F0502020204030204" pitchFamily="34" charset="0"/>
              </a:rPr>
              <a:t>.</a:t>
            </a:r>
            <a:endParaRPr lang="en-US" altLang="zh-CN" sz="2231" dirty="0">
              <a:solidFill>
                <a:srgbClr val="FF0000"/>
              </a:solidFill>
              <a:latin typeface="Calibri" panose="020F0502020204030204" pitchFamily="34" charset="0"/>
              <a:ea typeface="宋体" panose="02010600030101010101" pitchFamily="2" charset="-122"/>
            </a:endParaRPr>
          </a:p>
          <a:p>
            <a:pPr>
              <a:lnSpc>
                <a:spcPct val="110000"/>
              </a:lnSpc>
              <a:spcBef>
                <a:spcPts val="0"/>
              </a:spcBef>
              <a:spcAft>
                <a:spcPts val="0"/>
              </a:spcAft>
            </a:pPr>
            <a:r>
              <a:rPr lang="en-US" altLang="zh-CN" sz="2000" dirty="0" smtClean="0">
                <a:solidFill>
                  <a:srgbClr val="FF0000"/>
                </a:solidFill>
                <a:latin typeface="Calibri" panose="020F0502020204030204" pitchFamily="34" charset="0"/>
                <a:ea typeface="宋体" panose="02010600030101010101" pitchFamily="2" charset="-122"/>
              </a:rPr>
              <a:t> Application</a:t>
            </a:r>
            <a:r>
              <a:rPr lang="en-US" altLang="zh-CN" sz="2000" dirty="0" smtClean="0">
                <a:latin typeface="Calibri" panose="020F0502020204030204" pitchFamily="34" charset="0"/>
                <a:ea typeface="宋体" panose="02010600030101010101" pitchFamily="2" charset="-122"/>
              </a:rPr>
              <a:t>: </a:t>
            </a:r>
            <a:r>
              <a:rPr lang="en-US" altLang="zh-CN" sz="2000" dirty="0" smtClean="0">
                <a:solidFill>
                  <a:srgbClr val="339966"/>
                </a:solidFill>
                <a:latin typeface="Calibri" panose="020F0502020204030204" pitchFamily="34" charset="0"/>
                <a:ea typeface="宋体" panose="02010600030101010101" pitchFamily="2" charset="-122"/>
              </a:rPr>
              <a:t>Great opportunities for TGY&amp;BMW</a:t>
            </a:r>
          </a:p>
          <a:p>
            <a:pPr lvl="1">
              <a:lnSpc>
                <a:spcPct val="110000"/>
              </a:lnSpc>
              <a:spcBef>
                <a:spcPts val="0"/>
              </a:spcBef>
              <a:spcAft>
                <a:spcPts val="0"/>
              </a:spcAft>
              <a:buClr>
                <a:srgbClr val="C00000"/>
              </a:buClr>
              <a:buSzPct val="80000"/>
              <a:buFont typeface="Wingdings" panose="05000000000000000000" pitchFamily="2" charset="2"/>
              <a:buChar char="n"/>
            </a:pPr>
            <a:r>
              <a:rPr lang="en-US" altLang="zh-CN" sz="1800" dirty="0" smtClean="0">
                <a:latin typeface="Calibri" panose="020F0502020204030204" pitchFamily="34" charset="0"/>
                <a:ea typeface="宋体" panose="02010600030101010101" pitchFamily="2" charset="-122"/>
              </a:rPr>
              <a:t> </a:t>
            </a:r>
            <a:r>
              <a:rPr lang="en-US" altLang="zh-CN" sz="1800" dirty="0" smtClean="0">
                <a:solidFill>
                  <a:srgbClr val="339966"/>
                </a:solidFill>
                <a:latin typeface="Calibri" panose="020F0502020204030204" pitchFamily="34" charset="0"/>
                <a:ea typeface="宋体" panose="02010600030101010101" pitchFamily="2" charset="-122"/>
              </a:rPr>
              <a:t>Extend </a:t>
            </a:r>
            <a:r>
              <a:rPr lang="en-US" altLang="zh-CN" sz="1800" dirty="0" smtClean="0">
                <a:latin typeface="Calibri" panose="020F0502020204030204" pitchFamily="34" charset="0"/>
                <a:ea typeface="宋体" panose="02010600030101010101" pitchFamily="2" charset="-122"/>
              </a:rPr>
              <a:t>current technology to more product line</a:t>
            </a:r>
          </a:p>
          <a:p>
            <a:pPr lvl="2">
              <a:lnSpc>
                <a:spcPct val="110000"/>
              </a:lnSpc>
              <a:spcBef>
                <a:spcPts val="0"/>
              </a:spcBef>
              <a:spcAft>
                <a:spcPts val="0"/>
              </a:spcAft>
              <a:buClr>
                <a:srgbClr val="C00000"/>
              </a:buClr>
              <a:buSzPct val="80000"/>
              <a:buFont typeface="Wingdings" panose="05000000000000000000" pitchFamily="2" charset="2"/>
              <a:buChar char="ü"/>
            </a:pPr>
            <a:r>
              <a:rPr lang="en-US" altLang="zh-CN" sz="1600" dirty="0">
                <a:latin typeface="Calibri" panose="020F0502020204030204" pitchFamily="34" charset="0"/>
                <a:ea typeface="宋体" panose="02010600030101010101" pitchFamily="2" charset="-122"/>
              </a:rPr>
              <a:t> PVC Inspection Phase II in </a:t>
            </a:r>
            <a:r>
              <a:rPr lang="en-US" altLang="zh-CN" sz="1600" dirty="0" err="1" smtClean="0">
                <a:latin typeface="Calibri" panose="020F0502020204030204" pitchFamily="34" charset="0"/>
                <a:ea typeface="宋体" panose="02010600030101010101" pitchFamily="2" charset="-122"/>
              </a:rPr>
              <a:t>Tiexi</a:t>
            </a:r>
            <a:r>
              <a:rPr lang="en-US" altLang="zh-CN" sz="1600" dirty="0" smtClean="0">
                <a:latin typeface="Calibri" panose="020F0502020204030204" pitchFamily="34" charset="0"/>
                <a:ea typeface="宋体" panose="02010600030101010101" pitchFamily="2" charset="-122"/>
              </a:rPr>
              <a:t> </a:t>
            </a:r>
            <a:r>
              <a:rPr lang="en-US" altLang="zh-CN" sz="1600" dirty="0">
                <a:latin typeface="Calibri" panose="020F0502020204030204" pitchFamily="34" charset="0"/>
                <a:ea typeface="宋体" panose="02010600030101010101" pitchFamily="2" charset="-122"/>
              </a:rPr>
              <a:t>Plant (within 2019)</a:t>
            </a:r>
          </a:p>
          <a:p>
            <a:pPr lvl="2">
              <a:lnSpc>
                <a:spcPct val="110000"/>
              </a:lnSpc>
              <a:spcBef>
                <a:spcPts val="0"/>
              </a:spcBef>
              <a:spcAft>
                <a:spcPts val="0"/>
              </a:spcAft>
              <a:buClr>
                <a:srgbClr val="C00000"/>
              </a:buClr>
              <a:buSzPct val="80000"/>
              <a:buFont typeface="Wingdings" panose="05000000000000000000" pitchFamily="2" charset="2"/>
              <a:buChar char="ü"/>
            </a:pPr>
            <a:r>
              <a:rPr lang="en-US" altLang="zh-CN" sz="1600" dirty="0" smtClean="0">
                <a:latin typeface="Calibri" panose="020F0502020204030204" pitchFamily="34" charset="0"/>
                <a:ea typeface="宋体" panose="02010600030101010101" pitchFamily="2" charset="-122"/>
              </a:rPr>
              <a:t> </a:t>
            </a:r>
            <a:r>
              <a:rPr lang="en-US" altLang="zh-CN" sz="1600" dirty="0">
                <a:latin typeface="Calibri" panose="020F0502020204030204" pitchFamily="34" charset="0"/>
                <a:ea typeface="宋体" panose="02010600030101010101" pitchFamily="2" charset="-122"/>
              </a:rPr>
              <a:t>New PVC Inspection project in NEX </a:t>
            </a:r>
            <a:r>
              <a:rPr lang="en-US" altLang="zh-CN" sz="1600" dirty="0" smtClean="0">
                <a:latin typeface="Calibri" panose="020F0502020204030204" pitchFamily="34" charset="0"/>
                <a:ea typeface="宋体" panose="02010600030101010101" pitchFamily="2" charset="-122"/>
              </a:rPr>
              <a:t>Plant (</a:t>
            </a:r>
            <a:r>
              <a:rPr lang="en-US" altLang="zh-CN" sz="1600" dirty="0">
                <a:latin typeface="Calibri" panose="020F0502020204030204" pitchFamily="34" charset="0"/>
                <a:ea typeface="宋体" panose="02010600030101010101" pitchFamily="2" charset="-122"/>
              </a:rPr>
              <a:t>within 2018</a:t>
            </a:r>
            <a:r>
              <a:rPr lang="en-US" altLang="zh-CN" sz="1600" dirty="0" smtClean="0">
                <a:latin typeface="Calibri" panose="020F0502020204030204" pitchFamily="34" charset="0"/>
                <a:ea typeface="宋体" panose="02010600030101010101" pitchFamily="2" charset="-122"/>
              </a:rPr>
              <a:t>)</a:t>
            </a:r>
          </a:p>
          <a:p>
            <a:pPr lvl="1">
              <a:lnSpc>
                <a:spcPct val="110000"/>
              </a:lnSpc>
              <a:spcBef>
                <a:spcPts val="0"/>
              </a:spcBef>
              <a:spcAft>
                <a:spcPts val="0"/>
              </a:spcAft>
              <a:buClr>
                <a:srgbClr val="C00000"/>
              </a:buClr>
              <a:buSzPct val="80000"/>
              <a:buFont typeface="Wingdings" panose="05000000000000000000" pitchFamily="2" charset="2"/>
              <a:buChar char="n"/>
            </a:pPr>
            <a:r>
              <a:rPr lang="en-US" altLang="zh-CN" sz="2000" dirty="0" smtClean="0">
                <a:latin typeface="Calibri" panose="020F0502020204030204" pitchFamily="34" charset="0"/>
                <a:ea typeface="宋体" panose="02010600030101010101" pitchFamily="2" charset="-122"/>
              </a:rPr>
              <a:t> Find </a:t>
            </a:r>
            <a:r>
              <a:rPr lang="en-US" altLang="zh-CN" sz="2000" dirty="0">
                <a:solidFill>
                  <a:srgbClr val="339966"/>
                </a:solidFill>
                <a:latin typeface="Calibri" panose="020F0502020204030204" pitchFamily="34" charset="0"/>
                <a:ea typeface="宋体" panose="02010600030101010101" pitchFamily="2" charset="-122"/>
              </a:rPr>
              <a:t>n</a:t>
            </a:r>
            <a:r>
              <a:rPr lang="en-US" altLang="zh-CN" sz="2000" dirty="0" smtClean="0">
                <a:solidFill>
                  <a:srgbClr val="339966"/>
                </a:solidFill>
                <a:latin typeface="Calibri" panose="020F0502020204030204" pitchFamily="34" charset="0"/>
                <a:ea typeface="宋体" panose="02010600030101010101" pitchFamily="2" charset="-122"/>
              </a:rPr>
              <a:t>ew requirements </a:t>
            </a:r>
            <a:r>
              <a:rPr lang="en-US" altLang="zh-CN" sz="2000" dirty="0" smtClean="0">
                <a:latin typeface="Calibri" panose="020F0502020204030204" pitchFamily="34" charset="0"/>
                <a:ea typeface="宋体" panose="02010600030101010101" pitchFamily="2" charset="-122"/>
              </a:rPr>
              <a:t>from BWM   </a:t>
            </a:r>
          </a:p>
          <a:p>
            <a:pPr lvl="2">
              <a:lnSpc>
                <a:spcPct val="110000"/>
              </a:lnSpc>
              <a:spcBef>
                <a:spcPts val="0"/>
              </a:spcBef>
              <a:spcAft>
                <a:spcPts val="0"/>
              </a:spcAft>
              <a:buClr>
                <a:srgbClr val="C00000"/>
              </a:buClr>
              <a:buSzPct val="80000"/>
              <a:buFont typeface="Wingdings" panose="05000000000000000000" pitchFamily="2" charset="2"/>
              <a:buChar char="ü"/>
            </a:pPr>
            <a:r>
              <a:rPr lang="en-US" altLang="zh-CN" sz="1600" dirty="0" smtClean="0">
                <a:latin typeface="Calibri" panose="020F0502020204030204" pitchFamily="34" charset="0"/>
                <a:ea typeface="宋体" panose="02010600030101010101" pitchFamily="2" charset="-122"/>
              </a:rPr>
              <a:t>  Visual </a:t>
            </a:r>
            <a:r>
              <a:rPr lang="en-US" altLang="zh-CN" sz="1600" dirty="0">
                <a:latin typeface="Calibri" panose="020F0502020204030204" pitchFamily="34" charset="0"/>
                <a:ea typeface="宋体" panose="02010600030101010101" pitchFamily="2" charset="-122"/>
              </a:rPr>
              <a:t>Positioning for Grinding system (within 2018)</a:t>
            </a:r>
          </a:p>
          <a:p>
            <a:pPr lvl="2">
              <a:lnSpc>
                <a:spcPct val="110000"/>
              </a:lnSpc>
              <a:spcBef>
                <a:spcPts val="0"/>
              </a:spcBef>
              <a:spcAft>
                <a:spcPts val="0"/>
              </a:spcAft>
              <a:buClr>
                <a:srgbClr val="C00000"/>
              </a:buClr>
              <a:buSzPct val="80000"/>
              <a:buFont typeface="Wingdings" panose="05000000000000000000" pitchFamily="2" charset="2"/>
              <a:buChar char="ü"/>
            </a:pPr>
            <a:r>
              <a:rPr lang="en-US" altLang="zh-CN" sz="1600" dirty="0">
                <a:latin typeface="Calibri" panose="020F0502020204030204" pitchFamily="34" charset="0"/>
                <a:ea typeface="宋体" panose="02010600030101010101" pitchFamily="2" charset="-122"/>
              </a:rPr>
              <a:t>  Visor-Signage inspection (within 2018)</a:t>
            </a:r>
          </a:p>
          <a:p>
            <a:pPr lvl="2">
              <a:lnSpc>
                <a:spcPct val="110000"/>
              </a:lnSpc>
              <a:spcBef>
                <a:spcPts val="0"/>
              </a:spcBef>
              <a:spcAft>
                <a:spcPts val="0"/>
              </a:spcAft>
              <a:buClr>
                <a:srgbClr val="C00000"/>
              </a:buClr>
              <a:buSzPct val="80000"/>
              <a:buFont typeface="Wingdings" panose="05000000000000000000" pitchFamily="2" charset="2"/>
              <a:buChar char="ü"/>
            </a:pPr>
            <a:r>
              <a:rPr lang="en-US" altLang="zh-CN" sz="1600" dirty="0">
                <a:latin typeface="Calibri" panose="020F0502020204030204" pitchFamily="34" charset="0"/>
                <a:ea typeface="宋体" panose="02010600030101010101" pitchFamily="2" charset="-122"/>
              </a:rPr>
              <a:t>  Auto Positioning for Battery Installation (in Application)</a:t>
            </a:r>
          </a:p>
          <a:p>
            <a:pPr lvl="1">
              <a:lnSpc>
                <a:spcPct val="110000"/>
              </a:lnSpc>
              <a:spcBef>
                <a:spcPts val="0"/>
              </a:spcBef>
              <a:spcAft>
                <a:spcPts val="0"/>
              </a:spcAft>
              <a:buClr>
                <a:srgbClr val="C00000"/>
              </a:buClr>
              <a:buSzPct val="80000"/>
              <a:buFont typeface="Wingdings" panose="05000000000000000000" pitchFamily="2" charset="2"/>
              <a:buChar char="n"/>
            </a:pPr>
            <a:r>
              <a:rPr lang="en-US" altLang="zh-CN" sz="2000" dirty="0" smtClean="0">
                <a:latin typeface="Calibri" panose="020F0502020204030204" pitchFamily="34" charset="0"/>
                <a:ea typeface="宋体" panose="02010600030101010101" pitchFamily="2" charset="-122"/>
              </a:rPr>
              <a:t> From BWM to </a:t>
            </a:r>
            <a:r>
              <a:rPr lang="en-US" altLang="zh-CN" sz="2000" dirty="0" smtClean="0">
                <a:solidFill>
                  <a:srgbClr val="339966"/>
                </a:solidFill>
                <a:latin typeface="Calibri" panose="020F0502020204030204" pitchFamily="34" charset="0"/>
                <a:ea typeface="宋体" panose="02010600030101010101" pitchFamily="2" charset="-122"/>
              </a:rPr>
              <a:t>More Factories </a:t>
            </a:r>
          </a:p>
          <a:p>
            <a:pPr lvl="2">
              <a:lnSpc>
                <a:spcPct val="110000"/>
              </a:lnSpc>
              <a:spcBef>
                <a:spcPts val="0"/>
              </a:spcBef>
              <a:spcAft>
                <a:spcPts val="0"/>
              </a:spcAft>
              <a:buClr>
                <a:srgbClr val="C00000"/>
              </a:buClr>
              <a:buSzPct val="80000"/>
              <a:buFont typeface="Wingdings" panose="05000000000000000000" pitchFamily="2" charset="2"/>
              <a:buChar char="ü"/>
            </a:pPr>
            <a:r>
              <a:rPr lang="en-US" altLang="zh-CN" sz="1600" dirty="0">
                <a:latin typeface="Calibri" panose="020F0502020204030204" pitchFamily="34" charset="0"/>
                <a:ea typeface="宋体" panose="02010600030101010101" pitchFamily="2" charset="-122"/>
              </a:rPr>
              <a:t> Surface quality </a:t>
            </a:r>
            <a:r>
              <a:rPr lang="en-US" altLang="zh-CN" sz="1600" dirty="0" smtClean="0">
                <a:latin typeface="Calibri" panose="020F0502020204030204" pitchFamily="34" charset="0"/>
                <a:ea typeface="宋体" panose="02010600030101010101" pitchFamily="2" charset="-122"/>
              </a:rPr>
              <a:t>inspection ( </a:t>
            </a:r>
            <a:r>
              <a:rPr lang="en-US" altLang="zh-CN" sz="1600" dirty="0">
                <a:latin typeface="Calibri" panose="020F0502020204030204" pitchFamily="34" charset="0"/>
                <a:ea typeface="宋体" panose="02010600030101010101" pitchFamily="2" charset="-122"/>
              </a:rPr>
              <a:t>further research from </a:t>
            </a:r>
            <a:r>
              <a:rPr lang="en-US" altLang="zh-CN" sz="1600" dirty="0">
                <a:solidFill>
                  <a:srgbClr val="339966"/>
                </a:solidFill>
                <a:latin typeface="Calibri" panose="020F0502020204030204" pitchFamily="34" charset="0"/>
                <a:ea typeface="宋体" panose="02010600030101010101" pitchFamily="2" charset="-122"/>
              </a:rPr>
              <a:t>B</a:t>
            </a:r>
            <a:r>
              <a:rPr lang="en-US" altLang="zh-CN" sz="1600" dirty="0" smtClean="0">
                <a:solidFill>
                  <a:srgbClr val="339966"/>
                </a:solidFill>
                <a:latin typeface="Calibri" panose="020F0502020204030204" pitchFamily="34" charset="0"/>
                <a:ea typeface="宋体" panose="02010600030101010101" pitchFamily="2" charset="-122"/>
              </a:rPr>
              <a:t>rilliance Auto</a:t>
            </a:r>
            <a:r>
              <a:rPr lang="en-US" altLang="zh-CN" sz="1600" dirty="0" smtClean="0">
                <a:latin typeface="Calibri" panose="020F0502020204030204" pitchFamily="34" charset="0"/>
                <a:ea typeface="宋体" panose="02010600030101010101" pitchFamily="2" charset="-122"/>
              </a:rPr>
              <a:t>)</a:t>
            </a:r>
            <a:endParaRPr lang="en-US" altLang="zh-CN" sz="1600" dirty="0">
              <a:latin typeface="Calibri" panose="020F0502020204030204" pitchFamily="34" charset="0"/>
              <a:ea typeface="宋体" panose="02010600030101010101" pitchFamily="2" charset="-122"/>
            </a:endParaRPr>
          </a:p>
          <a:p>
            <a:pPr lvl="2">
              <a:lnSpc>
                <a:spcPct val="110000"/>
              </a:lnSpc>
              <a:spcBef>
                <a:spcPts val="0"/>
              </a:spcBef>
              <a:spcAft>
                <a:spcPts val="0"/>
              </a:spcAft>
              <a:buClr>
                <a:srgbClr val="C00000"/>
              </a:buClr>
              <a:buSzPct val="80000"/>
              <a:buFont typeface="Wingdings" panose="05000000000000000000" pitchFamily="2" charset="2"/>
              <a:buChar char="ü"/>
            </a:pPr>
            <a:r>
              <a:rPr lang="en-US" altLang="zh-CN" sz="1600" dirty="0">
                <a:latin typeface="Calibri" panose="020F0502020204030204" pitchFamily="34" charset="0"/>
                <a:ea typeface="宋体" panose="02010600030101010101" pitchFamily="2" charset="-122"/>
              </a:rPr>
              <a:t> Seam measurement (further </a:t>
            </a:r>
            <a:r>
              <a:rPr lang="en-US" altLang="zh-CN" sz="1600" dirty="0" smtClean="0">
                <a:latin typeface="Calibri" panose="020F0502020204030204" pitchFamily="34" charset="0"/>
                <a:ea typeface="宋体" panose="02010600030101010101" pitchFamily="2" charset="-122"/>
              </a:rPr>
              <a:t>research</a:t>
            </a:r>
            <a:r>
              <a:rPr lang="en-US" altLang="zh-CN" sz="1600" dirty="0">
                <a:latin typeface="Calibri" panose="020F0502020204030204" pitchFamily="34" charset="0"/>
                <a:ea typeface="宋体" panose="02010600030101010101" pitchFamily="2" charset="-122"/>
              </a:rPr>
              <a:t> from </a:t>
            </a:r>
            <a:r>
              <a:rPr lang="en-US" altLang="zh-CN" sz="1600" dirty="0">
                <a:solidFill>
                  <a:srgbClr val="339966"/>
                </a:solidFill>
                <a:latin typeface="Calibri" panose="020F0502020204030204" pitchFamily="34" charset="0"/>
                <a:ea typeface="宋体" panose="02010600030101010101" pitchFamily="2" charset="-122"/>
              </a:rPr>
              <a:t>Brilliance Auto</a:t>
            </a:r>
            <a:r>
              <a:rPr lang="en-US" altLang="zh-CN" sz="1600" dirty="0" smtClean="0">
                <a:latin typeface="Calibri" panose="020F0502020204030204" pitchFamily="34" charset="0"/>
                <a:ea typeface="宋体" panose="02010600030101010101" pitchFamily="2" charset="-122"/>
              </a:rPr>
              <a:t>)</a:t>
            </a:r>
            <a:endParaRPr lang="en-US" altLang="zh-CN" sz="1600" dirty="0">
              <a:latin typeface="Calibri" panose="020F0502020204030204" pitchFamily="34" charset="0"/>
              <a:ea typeface="宋体" panose="02010600030101010101" pitchFamily="2" charset="-122"/>
            </a:endParaRPr>
          </a:p>
          <a:p>
            <a:pPr lvl="2">
              <a:lnSpc>
                <a:spcPct val="110000"/>
              </a:lnSpc>
              <a:spcBef>
                <a:spcPts val="0"/>
              </a:spcBef>
              <a:spcAft>
                <a:spcPts val="0"/>
              </a:spcAft>
              <a:buClr>
                <a:srgbClr val="C00000"/>
              </a:buClr>
              <a:buSzPct val="80000"/>
              <a:buFont typeface="Wingdings" panose="05000000000000000000" pitchFamily="2" charset="2"/>
              <a:buChar char="ü"/>
            </a:pPr>
            <a:r>
              <a:rPr lang="en-US" altLang="zh-CN" sz="2000" dirty="0">
                <a:latin typeface="Calibri" panose="020F0502020204030204" pitchFamily="34" charset="0"/>
                <a:ea typeface="宋体" panose="02010600030101010101" pitchFamily="2" charset="-122"/>
              </a:rPr>
              <a:t> </a:t>
            </a:r>
            <a:r>
              <a:rPr lang="en-US" altLang="zh-CN" sz="1600" dirty="0">
                <a:latin typeface="Calibri" panose="020F0502020204030204" pitchFamily="34" charset="0"/>
                <a:ea typeface="宋体" panose="02010600030101010101" pitchFamily="2" charset="-122"/>
              </a:rPr>
              <a:t>To be continued…</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2000" dirty="0">
                <a:latin typeface="Calibri" panose="020F0502020204030204" pitchFamily="34" charset="0"/>
                <a:ea typeface="宋体" panose="02010600030101010101" pitchFamily="2" charset="-122"/>
              </a:rPr>
              <a:t> </a:t>
            </a:r>
            <a:r>
              <a:rPr lang="en-US" altLang="zh-CN" sz="2000" dirty="0" smtClean="0">
                <a:solidFill>
                  <a:srgbClr val="339966"/>
                </a:solidFill>
                <a:latin typeface="Calibri" panose="020F0502020204030204" pitchFamily="34" charset="0"/>
                <a:ea typeface="宋体" panose="02010600030101010101" pitchFamily="2" charset="-122"/>
              </a:rPr>
              <a:t>Outputs</a:t>
            </a:r>
            <a:r>
              <a:rPr lang="en-US" altLang="zh-CN" sz="2000" dirty="0" smtClean="0">
                <a:latin typeface="Calibri" panose="020F0502020204030204" pitchFamily="34" charset="0"/>
                <a:ea typeface="宋体" panose="02010600030101010101" pitchFamily="2" charset="-122"/>
              </a:rPr>
              <a:t>: Patents, Libraries</a:t>
            </a:r>
            <a:endParaRPr lang="en-US" altLang="zh-CN" sz="2000" dirty="0">
              <a:latin typeface="Calibri" panose="020F0502020204030204" pitchFamily="34" charset="0"/>
              <a:ea typeface="宋体" panose="02010600030101010101" pitchFamily="2" charset="-122"/>
            </a:endParaRPr>
          </a:p>
          <a:p>
            <a:pPr marL="192882" lvl="1" indent="0">
              <a:lnSpc>
                <a:spcPct val="120000"/>
              </a:lnSpc>
              <a:spcBef>
                <a:spcPts val="0"/>
              </a:spcBef>
              <a:spcAft>
                <a:spcPts val="0"/>
              </a:spcAft>
              <a:buClr>
                <a:srgbClr val="C00000"/>
              </a:buClr>
              <a:buSzPct val="80000"/>
              <a:buNone/>
            </a:pPr>
            <a:endParaRPr lang="en-US" altLang="zh-CN" sz="2000" dirty="0">
              <a:latin typeface="Calibri" panose="020F0502020204030204" pitchFamily="34" charset="0"/>
              <a:ea typeface="宋体" panose="02010600030101010101" pitchFamily="2" charset="-122"/>
            </a:endParaRPr>
          </a:p>
        </p:txBody>
      </p:sp>
      <p:sp>
        <p:nvSpPr>
          <p:cNvPr id="17" name="文本框 16"/>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9698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randombar(horizontal)">
                                      <p:cBhvr>
                                        <p:cTn id="7" dur="500"/>
                                        <p:tgtEl>
                                          <p:spTgt spid="8">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
                                            <p:txEl>
                                              <p:pRg st="3" end="3"/>
                                            </p:txEl>
                                          </p:spTgt>
                                        </p:tgtEl>
                                        <p:attrNameLst>
                                          <p:attrName>style.visibility</p:attrName>
                                        </p:attrNameLst>
                                      </p:cBhvr>
                                      <p:to>
                                        <p:strVal val="visible"/>
                                      </p:to>
                                    </p:set>
                                    <p:animEffect transition="in" filter="randombar(horizontal)">
                                      <p:cBhvr>
                                        <p:cTn id="10" dur="500"/>
                                        <p:tgtEl>
                                          <p:spTgt spid="8">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Effect transition="in" filter="randombar(horizontal)">
                                      <p:cBhvr>
                                        <p:cTn id="13" dur="500"/>
                                        <p:tgtEl>
                                          <p:spTgt spid="8">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8">
                                            <p:txEl>
                                              <p:pRg st="5" end="5"/>
                                            </p:txEl>
                                          </p:spTgt>
                                        </p:tgtEl>
                                        <p:attrNameLst>
                                          <p:attrName>style.visibility</p:attrName>
                                        </p:attrNameLst>
                                      </p:cBhvr>
                                      <p:to>
                                        <p:strVal val="visible"/>
                                      </p:to>
                                    </p:set>
                                    <p:animEffect transition="in" filter="randombar(horizontal)">
                                      <p:cBhvr>
                                        <p:cTn id="18" dur="500"/>
                                        <p:tgtEl>
                                          <p:spTgt spid="8">
                                            <p:txEl>
                                              <p:pRg st="5" end="5"/>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animEffect transition="in" filter="randombar(horizontal)">
                                      <p:cBhvr>
                                        <p:cTn id="21" dur="500"/>
                                        <p:tgtEl>
                                          <p:spTgt spid="8">
                                            <p:txEl>
                                              <p:pRg st="6" end="6"/>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8">
                                            <p:txEl>
                                              <p:pRg st="7" end="7"/>
                                            </p:txEl>
                                          </p:spTgt>
                                        </p:tgtEl>
                                        <p:attrNameLst>
                                          <p:attrName>style.visibility</p:attrName>
                                        </p:attrNameLst>
                                      </p:cBhvr>
                                      <p:to>
                                        <p:strVal val="visible"/>
                                      </p:to>
                                    </p:set>
                                    <p:animEffect transition="in" filter="randombar(horizontal)">
                                      <p:cBhvr>
                                        <p:cTn id="24" dur="500"/>
                                        <p:tgtEl>
                                          <p:spTgt spid="8">
                                            <p:txEl>
                                              <p:pRg st="7" end="7"/>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animEffect transition="in" filter="randombar(horizontal)">
                                      <p:cBhvr>
                                        <p:cTn id="27" dur="500"/>
                                        <p:tgtEl>
                                          <p:spTgt spid="8">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8">
                                            <p:txEl>
                                              <p:pRg st="9" end="9"/>
                                            </p:txEl>
                                          </p:spTgt>
                                        </p:tgtEl>
                                        <p:attrNameLst>
                                          <p:attrName>style.visibility</p:attrName>
                                        </p:attrNameLst>
                                      </p:cBhvr>
                                      <p:to>
                                        <p:strVal val="visible"/>
                                      </p:to>
                                    </p:set>
                                    <p:animEffect transition="in" filter="randombar(horizontal)">
                                      <p:cBhvr>
                                        <p:cTn id="32" dur="500"/>
                                        <p:tgtEl>
                                          <p:spTgt spid="8">
                                            <p:txEl>
                                              <p:pRg st="9" end="9"/>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animEffect transition="in" filter="randombar(horizontal)">
                                      <p:cBhvr>
                                        <p:cTn id="35" dur="500"/>
                                        <p:tgtEl>
                                          <p:spTgt spid="8">
                                            <p:txEl>
                                              <p:pRg st="10" end="10"/>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8">
                                            <p:txEl>
                                              <p:pRg st="11" end="11"/>
                                            </p:txEl>
                                          </p:spTgt>
                                        </p:tgtEl>
                                        <p:attrNameLst>
                                          <p:attrName>style.visibility</p:attrName>
                                        </p:attrNameLst>
                                      </p:cBhvr>
                                      <p:to>
                                        <p:strVal val="visible"/>
                                      </p:to>
                                    </p:set>
                                    <p:animEffect transition="in" filter="randombar(horizontal)">
                                      <p:cBhvr>
                                        <p:cTn id="38" dur="500"/>
                                        <p:tgtEl>
                                          <p:spTgt spid="8">
                                            <p:txEl>
                                              <p:pRg st="11" end="11"/>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8">
                                            <p:txEl>
                                              <p:pRg st="12" end="12"/>
                                            </p:txEl>
                                          </p:spTgt>
                                        </p:tgtEl>
                                        <p:attrNameLst>
                                          <p:attrName>style.visibility</p:attrName>
                                        </p:attrNameLst>
                                      </p:cBhvr>
                                      <p:to>
                                        <p:strVal val="visible"/>
                                      </p:to>
                                    </p:set>
                                    <p:animEffect transition="in" filter="randombar(horizontal)">
                                      <p:cBhvr>
                                        <p:cTn id="41" dur="500"/>
                                        <p:tgtEl>
                                          <p:spTgt spid="8">
                                            <p:txEl>
                                              <p:pRg st="12" end="12"/>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8">
                                            <p:txEl>
                                              <p:pRg st="13" end="13"/>
                                            </p:txEl>
                                          </p:spTgt>
                                        </p:tgtEl>
                                        <p:attrNameLst>
                                          <p:attrName>style.visibility</p:attrName>
                                        </p:attrNameLst>
                                      </p:cBhvr>
                                      <p:to>
                                        <p:strVal val="visible"/>
                                      </p:to>
                                    </p:set>
                                    <p:animEffect transition="in" filter="randombar(horizontal)">
                                      <p:cBhvr>
                                        <p:cTn id="44"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11860" y="2197427"/>
            <a:ext cx="2460273" cy="1323439"/>
          </a:xfrm>
          <a:prstGeom prst="rect">
            <a:avLst/>
          </a:prstGeom>
          <a:noFill/>
        </p:spPr>
        <p:txBody>
          <a:bodyPr wrap="square" rtlCol="0">
            <a:spAutoFit/>
          </a:bodyPr>
          <a:lstStyle/>
          <a:p>
            <a:pPr algn="ctr" fontAlgn="base">
              <a:spcBef>
                <a:spcPct val="0"/>
              </a:spcBef>
              <a:spcAft>
                <a:spcPct val="0"/>
              </a:spcAft>
            </a:pPr>
            <a:r>
              <a:rPr lang="en-US" altLang="zh-CN" sz="4000" b="1" i="1" dirty="0">
                <a:solidFill>
                  <a:srgbClr val="E30303"/>
                </a:solidFill>
                <a:latin typeface="Aparajita" panose="020B0604020202020204" pitchFamily="34" charset="0"/>
                <a:ea typeface="Arial Unicode MS" panose="020B0604020202020204" pitchFamily="34" charset="-122"/>
                <a:cs typeface="Aparajita" panose="020B0604020202020204" pitchFamily="34" charset="0"/>
              </a:rPr>
              <a:t>Thank you!</a:t>
            </a:r>
          </a:p>
          <a:p>
            <a:pPr algn="ctr" fontAlgn="base">
              <a:spcBef>
                <a:spcPct val="0"/>
              </a:spcBef>
              <a:spcAft>
                <a:spcPct val="0"/>
              </a:spcAft>
            </a:pPr>
            <a:r>
              <a:rPr lang="en-US" altLang="zh-CN" sz="4000" b="1" i="1" dirty="0">
                <a:solidFill>
                  <a:srgbClr val="E30303"/>
                </a:solidFill>
                <a:latin typeface="Aparajita" panose="020B0604020202020204" pitchFamily="34" charset="0"/>
                <a:ea typeface="Arial Unicode MS" panose="020B0604020202020204" pitchFamily="34" charset="-122"/>
                <a:cs typeface="Aparajita" panose="020B0604020202020204" pitchFamily="34" charset="0"/>
              </a:rPr>
              <a:t>Q &amp; A</a:t>
            </a:r>
            <a:endParaRPr lang="zh-CN" altLang="en-US" sz="4000" b="1" i="1" dirty="0">
              <a:solidFill>
                <a:srgbClr val="E30303"/>
              </a:solidFill>
              <a:latin typeface="Aparajita" panose="020B0604020202020204" pitchFamily="34" charset="0"/>
              <a:ea typeface="Arial Unicode MS" panose="020B0604020202020204" pitchFamily="34" charset="-122"/>
              <a:cs typeface="Aparajita" panose="020B0604020202020204" pitchFamily="34" charset="0"/>
            </a:endParaRPr>
          </a:p>
        </p:txBody>
      </p:sp>
      <p:sp>
        <p:nvSpPr>
          <p:cNvPr id="6" name="文本框 5"/>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灯片编号占位符 6"/>
          <p:cNvSpPr>
            <a:spLocks noGrp="1"/>
          </p:cNvSpPr>
          <p:nvPr>
            <p:ph type="sldNum" sz="quarter" idx="12"/>
          </p:nvPr>
        </p:nvSpPr>
        <p:spPr>
          <a:xfrm>
            <a:off x="6447607" y="5061699"/>
            <a:ext cx="1970087" cy="273844"/>
          </a:xfrm>
        </p:spPr>
        <p:txBody>
          <a:bodyPr/>
          <a:lstStyle/>
          <a:p>
            <a:r>
              <a:rPr lang="en-US" altLang="zh-CN" sz="1200" dirty="0" smtClean="0"/>
              <a:t>13</a:t>
            </a:r>
            <a:endParaRPr lang="zh-CN" altLang="en-US" sz="1200" dirty="0"/>
          </a:p>
        </p:txBody>
      </p:sp>
    </p:spTree>
    <p:extLst>
      <p:ext uri="{BB962C8B-B14F-4D97-AF65-F5344CB8AC3E}">
        <p14:creationId xmlns:p14="http://schemas.microsoft.com/office/powerpoint/2010/main" val="2721577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6" name="灯片编号占位符 5"/>
          <p:cNvSpPr>
            <a:spLocks noGrp="1"/>
          </p:cNvSpPr>
          <p:nvPr>
            <p:ph type="sldNum" sz="quarter" idx="12"/>
          </p:nvPr>
        </p:nvSpPr>
        <p:spPr/>
        <p:txBody>
          <a:bodyPr/>
          <a:lstStyle/>
          <a:p>
            <a:fld id="{97D4AEF7-9079-46F4-AC45-A4671201B09F}" type="slidenum">
              <a:rPr lang="zh-CN" altLang="en-US" sz="1200"/>
              <a:pPr/>
              <a:t>2</a:t>
            </a:fld>
            <a:endParaRPr lang="zh-CN" altLang="en-US" sz="1200" dirty="0"/>
          </a:p>
        </p:txBody>
      </p:sp>
      <p:sp>
        <p:nvSpPr>
          <p:cNvPr id="5" name="内容占位符 2"/>
          <p:cNvSpPr txBox="1">
            <a:spLocks/>
          </p:cNvSpPr>
          <p:nvPr/>
        </p:nvSpPr>
        <p:spPr bwMode="auto">
          <a:xfrm>
            <a:off x="598395" y="1164192"/>
            <a:ext cx="7496735" cy="2658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50000"/>
              </a:lnSpc>
            </a:pPr>
            <a:r>
              <a:rPr lang="en-US" altLang="zh-CN" sz="2400" dirty="0" smtClean="0">
                <a:ea typeface="Cambria Math" panose="02040503050406030204" pitchFamily="18" charset="0"/>
                <a:cs typeface="Arial Unicode MS" panose="020B0604020202020204" pitchFamily="34" charset="-122"/>
              </a:rPr>
              <a:t>  1. Self-Introduction</a:t>
            </a:r>
            <a:endParaRPr lang="en-US" altLang="zh-CN" sz="2400" dirty="0">
              <a:ea typeface="Cambria Math" panose="02040503050406030204" pitchFamily="18" charset="0"/>
              <a:cs typeface="Arial Unicode MS" panose="020B0604020202020204" pitchFamily="34" charset="-122"/>
            </a:endParaRPr>
          </a:p>
          <a:p>
            <a:pPr>
              <a:lnSpc>
                <a:spcPct val="150000"/>
              </a:lnSpc>
            </a:pPr>
            <a:r>
              <a:rPr lang="en-US" altLang="zh-CN" sz="2400" dirty="0">
                <a:ea typeface="Cambria Math" panose="02040503050406030204" pitchFamily="18" charset="0"/>
                <a:cs typeface="Arial Unicode MS" panose="020B0604020202020204" pitchFamily="34" charset="-122"/>
              </a:rPr>
              <a:t> </a:t>
            </a:r>
            <a:r>
              <a:rPr lang="en-US" altLang="zh-CN" sz="2400" dirty="0" smtClean="0">
                <a:ea typeface="Cambria Math" panose="02040503050406030204" pitchFamily="18" charset="0"/>
                <a:cs typeface="Arial Unicode MS" panose="020B0604020202020204" pitchFamily="34" charset="-122"/>
              </a:rPr>
              <a:t> 2. Job Summary</a:t>
            </a:r>
          </a:p>
          <a:p>
            <a:pPr>
              <a:lnSpc>
                <a:spcPct val="150000"/>
              </a:lnSpc>
            </a:pPr>
            <a:r>
              <a:rPr lang="en-US" altLang="zh-CN" sz="2400" dirty="0">
                <a:ea typeface="Cambria Math" panose="02040503050406030204" pitchFamily="18" charset="0"/>
                <a:cs typeface="Arial Unicode MS" panose="020B0604020202020204" pitchFamily="34" charset="-122"/>
              </a:rPr>
              <a:t> </a:t>
            </a:r>
            <a:r>
              <a:rPr lang="en-US" altLang="zh-CN" sz="2400" dirty="0" smtClean="0">
                <a:ea typeface="Cambria Math" panose="02040503050406030204" pitchFamily="18" charset="0"/>
                <a:cs typeface="Arial Unicode MS" panose="020B0604020202020204" pitchFamily="34" charset="-122"/>
              </a:rPr>
              <a:t> 3. Planning of Future Work</a:t>
            </a:r>
            <a:endParaRPr lang="en-US" altLang="zh-CN" sz="2400" dirty="0">
              <a:ea typeface="Cambria Math" panose="02040503050406030204" pitchFamily="18" charset="0"/>
              <a:cs typeface="Arial Unicode MS" panose="020B0604020202020204" pitchFamily="34" charset="-122"/>
            </a:endParaRPr>
          </a:p>
        </p:txBody>
      </p:sp>
      <p:sp>
        <p:nvSpPr>
          <p:cNvPr id="7" name="文本框 6"/>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112191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Cambria Math" panose="02040503050406030204" pitchFamily="18" charset="0"/>
                <a:cs typeface="Arial Unicode MS" panose="020B0604020202020204" pitchFamily="34" charset="-122"/>
              </a:rPr>
              <a:t>1. Self-Introduction</a:t>
            </a:r>
            <a:endParaRPr lang="en-US" altLang="zh-CN" dirty="0"/>
          </a:p>
        </p:txBody>
      </p:sp>
      <p:sp>
        <p:nvSpPr>
          <p:cNvPr id="7" name="灯片编号占位符 6"/>
          <p:cNvSpPr>
            <a:spLocks noGrp="1"/>
          </p:cNvSpPr>
          <p:nvPr>
            <p:ph type="sldNum" sz="quarter" idx="12"/>
          </p:nvPr>
        </p:nvSpPr>
        <p:spPr>
          <a:xfrm>
            <a:off x="6447607" y="5061699"/>
            <a:ext cx="1970087" cy="273844"/>
          </a:xfrm>
        </p:spPr>
        <p:txBody>
          <a:bodyPr/>
          <a:lstStyle/>
          <a:p>
            <a:fld id="{97D4AEF7-9079-46F4-AC45-A4671201B09F}" type="slidenum">
              <a:rPr lang="zh-CN" altLang="en-US" sz="1200"/>
              <a:pPr/>
              <a:t>3</a:t>
            </a:fld>
            <a:endParaRPr lang="zh-CN" altLang="en-US" sz="1200" dirty="0"/>
          </a:p>
        </p:txBody>
      </p:sp>
      <p:pic>
        <p:nvPicPr>
          <p:cNvPr id="30" name="图片 29"/>
          <p:cNvPicPr>
            <a:picLocks noChangeAspect="1"/>
          </p:cNvPicPr>
          <p:nvPr/>
        </p:nvPicPr>
        <p:blipFill>
          <a:blip r:embed="rId3"/>
          <a:stretch>
            <a:fillRect/>
          </a:stretch>
        </p:blipFill>
        <p:spPr>
          <a:xfrm>
            <a:off x="1043122" y="2118536"/>
            <a:ext cx="1260000" cy="1260000"/>
          </a:xfrm>
          <a:prstGeom prst="rect">
            <a:avLst/>
          </a:prstGeom>
        </p:spPr>
      </p:pic>
      <p:sp>
        <p:nvSpPr>
          <p:cNvPr id="33" name="内容占位符 2"/>
          <p:cNvSpPr txBox="1">
            <a:spLocks/>
          </p:cNvSpPr>
          <p:nvPr/>
        </p:nvSpPr>
        <p:spPr bwMode="auto">
          <a:xfrm>
            <a:off x="750794" y="1095301"/>
            <a:ext cx="7121919" cy="55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20000"/>
              </a:lnSpc>
              <a:spcBef>
                <a:spcPts val="450"/>
              </a:spcBef>
              <a:spcAft>
                <a:spcPts val="450"/>
              </a:spcAft>
            </a:pPr>
            <a:r>
              <a:rPr lang="en-US" altLang="zh-CN" sz="2000" dirty="0" smtClean="0">
                <a:latin typeface="Calibri" panose="020F0502020204030204" pitchFamily="34" charset="0"/>
                <a:ea typeface="宋体" panose="02010600030101010101" pitchFamily="2" charset="-122"/>
              </a:rPr>
              <a:t>  </a:t>
            </a:r>
            <a:r>
              <a:rPr lang="zh-CN" altLang="en-US" sz="2000" dirty="0" smtClean="0">
                <a:latin typeface="Calibri" panose="020F0502020204030204" pitchFamily="34" charset="0"/>
                <a:ea typeface="黑体" panose="02010609060101010101" pitchFamily="49" charset="-122"/>
              </a:rPr>
              <a:t>张毅飞</a:t>
            </a:r>
            <a:r>
              <a:rPr lang="en-US" altLang="zh-CN" sz="2000" dirty="0" smtClean="0">
                <a:latin typeface="Calibri" panose="020F0502020204030204" pitchFamily="34" charset="0"/>
                <a:ea typeface="黑体" panose="02010609060101010101" pitchFamily="49" charset="-122"/>
              </a:rPr>
              <a:t> Zhang Yifei</a:t>
            </a:r>
            <a:r>
              <a:rPr lang="en-US" altLang="zh-CN" sz="2000" dirty="0">
                <a:latin typeface="Calibri" panose="020F0502020204030204" pitchFamily="34" charset="0"/>
                <a:ea typeface="黑体" panose="02010609060101010101" pitchFamily="49" charset="-122"/>
              </a:rPr>
              <a:t> </a:t>
            </a:r>
            <a:r>
              <a:rPr lang="en-US" altLang="zh-CN" sz="2000" dirty="0" smtClean="0">
                <a:latin typeface="Calibri" panose="020F0502020204030204" pitchFamily="34" charset="0"/>
                <a:ea typeface="黑体" panose="02010609060101010101" pitchFamily="49" charset="-122"/>
              </a:rPr>
              <a:t>, born in </a:t>
            </a:r>
            <a:r>
              <a:rPr lang="en-US" altLang="zh-CN" sz="2000" b="1" dirty="0" smtClean="0">
                <a:solidFill>
                  <a:srgbClr val="339966"/>
                </a:solidFill>
                <a:latin typeface="Calibri" panose="020F0502020204030204" pitchFamily="34" charset="0"/>
                <a:ea typeface="黑体" panose="02010609060101010101" pitchFamily="49" charset="-122"/>
              </a:rPr>
              <a:t>1990/12</a:t>
            </a:r>
          </a:p>
          <a:p>
            <a:pPr>
              <a:lnSpc>
                <a:spcPct val="120000"/>
              </a:lnSpc>
              <a:spcBef>
                <a:spcPts val="450"/>
              </a:spcBef>
              <a:spcAft>
                <a:spcPts val="450"/>
              </a:spcAft>
            </a:pPr>
            <a:r>
              <a:rPr lang="en-US" altLang="zh-CN" sz="2000" dirty="0" smtClean="0">
                <a:latin typeface="Calibri" panose="020F0502020204030204" pitchFamily="34" charset="0"/>
                <a:ea typeface="黑体" panose="02010609060101010101" pitchFamily="49" charset="-122"/>
              </a:rPr>
              <a:t>  Apply for </a:t>
            </a:r>
            <a:r>
              <a:rPr lang="en-US" altLang="zh-CN" sz="2000" dirty="0" smtClean="0">
                <a:solidFill>
                  <a:srgbClr val="FF0000"/>
                </a:solidFill>
              </a:rPr>
              <a:t>Deputy Researcher </a:t>
            </a:r>
            <a:r>
              <a:rPr lang="en-US" altLang="zh-CN" sz="2000" dirty="0" smtClean="0"/>
              <a:t>from</a:t>
            </a:r>
            <a:r>
              <a:rPr lang="en-US" altLang="zh-CN" sz="2000" dirty="0" smtClean="0">
                <a:solidFill>
                  <a:srgbClr val="FF0000"/>
                </a:solidFill>
              </a:rPr>
              <a:t> Assistant Researcher </a:t>
            </a:r>
          </a:p>
          <a:p>
            <a:pPr>
              <a:lnSpc>
                <a:spcPct val="120000"/>
              </a:lnSpc>
              <a:spcBef>
                <a:spcPts val="450"/>
              </a:spcBef>
              <a:spcAft>
                <a:spcPts val="450"/>
              </a:spcAft>
            </a:pPr>
            <a:endParaRPr lang="en-US" altLang="zh-CN" sz="2000" dirty="0" smtClean="0">
              <a:latin typeface="Calibri" panose="020F0502020204030204" pitchFamily="34" charset="0"/>
              <a:ea typeface="黑体" panose="02010609060101010101" pitchFamily="49" charset="-122"/>
            </a:endParaRPr>
          </a:p>
        </p:txBody>
      </p:sp>
      <p:pic>
        <p:nvPicPr>
          <p:cNvPr id="34" name="图片 33"/>
          <p:cNvPicPr preferRelativeResize="0">
            <a:picLocks noChangeAspect="1"/>
          </p:cNvPicPr>
          <p:nvPr/>
        </p:nvPicPr>
        <p:blipFill>
          <a:blip r:embed="rId4"/>
          <a:stretch>
            <a:fillRect/>
          </a:stretch>
        </p:blipFill>
        <p:spPr>
          <a:xfrm>
            <a:off x="3840474" y="2112827"/>
            <a:ext cx="1260000" cy="1260000"/>
          </a:xfrm>
          <a:prstGeom prst="rect">
            <a:avLst/>
          </a:prstGeom>
        </p:spPr>
      </p:pic>
      <p:pic>
        <p:nvPicPr>
          <p:cNvPr id="35" name="图片 34"/>
          <p:cNvPicPr>
            <a:picLocks noChangeAspect="1"/>
          </p:cNvPicPr>
          <p:nvPr/>
        </p:nvPicPr>
        <p:blipFill>
          <a:blip r:embed="rId5"/>
          <a:stretch>
            <a:fillRect/>
          </a:stretch>
        </p:blipFill>
        <p:spPr>
          <a:xfrm>
            <a:off x="6415689" y="2022827"/>
            <a:ext cx="1710506" cy="1440000"/>
          </a:xfrm>
          <a:prstGeom prst="rect">
            <a:avLst/>
          </a:prstGeom>
        </p:spPr>
      </p:pic>
      <p:sp>
        <p:nvSpPr>
          <p:cNvPr id="39" name="文本框 38"/>
          <p:cNvSpPr txBox="1"/>
          <p:nvPr/>
        </p:nvSpPr>
        <p:spPr>
          <a:xfrm>
            <a:off x="503122" y="3595972"/>
            <a:ext cx="2340000" cy="1368000"/>
          </a:xfrm>
          <a:prstGeom prst="rect">
            <a:avLst/>
          </a:prstGeom>
          <a:noFill/>
          <a:ln>
            <a:solidFill>
              <a:srgbClr val="5B9BD5"/>
            </a:solidFill>
          </a:ln>
        </p:spPr>
        <p:txBody>
          <a:bodyPr wrap="none" rtlCol="0">
            <a:spAutoFit/>
          </a:bodyPr>
          <a:lstStyle/>
          <a:p>
            <a:pPr algn="ctr">
              <a:lnSpc>
                <a:spcPct val="150000"/>
              </a:lnSpc>
            </a:pPr>
            <a:r>
              <a:rPr lang="en-US" altLang="zh-CN" sz="1800" dirty="0" smtClean="0">
                <a:latin typeface="Calibri" panose="020F0502020204030204" pitchFamily="34" charset="0"/>
                <a:ea typeface="黑体" panose="02010609060101010101" pitchFamily="49" charset="-122"/>
              </a:rPr>
              <a:t>2008.09-2012.06</a:t>
            </a:r>
          </a:p>
          <a:p>
            <a:pPr algn="ctr">
              <a:lnSpc>
                <a:spcPct val="150000"/>
              </a:lnSpc>
            </a:pPr>
            <a:r>
              <a:rPr lang="en-US" altLang="zh-CN" sz="1800" dirty="0" smtClean="0">
                <a:latin typeface="Calibri" panose="020F0502020204030204" pitchFamily="34" charset="0"/>
                <a:ea typeface="黑体" panose="02010609060101010101" pitchFamily="49" charset="-122"/>
              </a:rPr>
              <a:t>Bachelor's degree</a:t>
            </a:r>
          </a:p>
          <a:p>
            <a:pPr algn="ctr">
              <a:lnSpc>
                <a:spcPct val="150000"/>
              </a:lnSpc>
            </a:pPr>
            <a:r>
              <a:rPr lang="en-US" altLang="zh-CN" sz="1800" dirty="0" smtClean="0">
                <a:latin typeface="Calibri" panose="020F0502020204030204" pitchFamily="34" charset="0"/>
                <a:ea typeface="黑体" panose="02010609060101010101" pitchFamily="49" charset="-122"/>
              </a:rPr>
              <a:t>Electronic </a:t>
            </a:r>
            <a:r>
              <a:rPr lang="en-US" altLang="zh-CN" sz="1800" dirty="0">
                <a:latin typeface="Calibri" panose="020F0502020204030204" pitchFamily="34" charset="0"/>
                <a:ea typeface="黑体" panose="02010609060101010101" pitchFamily="49" charset="-122"/>
              </a:rPr>
              <a:t>E</a:t>
            </a:r>
            <a:r>
              <a:rPr lang="en-US" altLang="zh-CN" sz="1800" dirty="0" smtClean="0">
                <a:latin typeface="Calibri" panose="020F0502020204030204" pitchFamily="34" charset="0"/>
                <a:ea typeface="黑体" panose="02010609060101010101" pitchFamily="49" charset="-122"/>
              </a:rPr>
              <a:t>ngineering</a:t>
            </a:r>
            <a:endParaRPr lang="zh-CN" altLang="en-US" sz="1800" dirty="0">
              <a:latin typeface="Calibri" panose="020F0502020204030204" pitchFamily="34" charset="0"/>
              <a:ea typeface="黑体" panose="02010609060101010101" pitchFamily="49" charset="-122"/>
            </a:endParaRPr>
          </a:p>
        </p:txBody>
      </p:sp>
      <p:sp>
        <p:nvSpPr>
          <p:cNvPr id="42" name="文本框 41"/>
          <p:cNvSpPr txBox="1"/>
          <p:nvPr/>
        </p:nvSpPr>
        <p:spPr>
          <a:xfrm>
            <a:off x="3300474" y="3584555"/>
            <a:ext cx="2340000" cy="1368000"/>
          </a:xfrm>
          <a:prstGeom prst="rect">
            <a:avLst/>
          </a:prstGeom>
          <a:noFill/>
          <a:ln>
            <a:solidFill>
              <a:srgbClr val="5B9BD5"/>
            </a:solidFill>
          </a:ln>
        </p:spPr>
        <p:txBody>
          <a:bodyPr wrap="none" rtlCol="0">
            <a:spAutoFit/>
          </a:bodyPr>
          <a:lstStyle/>
          <a:p>
            <a:pPr algn="ctr">
              <a:lnSpc>
                <a:spcPct val="150000"/>
              </a:lnSpc>
            </a:pPr>
            <a:r>
              <a:rPr lang="en-US" altLang="zh-CN" sz="1800" dirty="0">
                <a:latin typeface="Calibri" panose="020F0502020204030204" pitchFamily="34" charset="0"/>
                <a:ea typeface="黑体" panose="02010609060101010101" pitchFamily="49" charset="-122"/>
              </a:rPr>
              <a:t>2012.09-2015.06</a:t>
            </a:r>
          </a:p>
          <a:p>
            <a:pPr algn="ctr">
              <a:lnSpc>
                <a:spcPct val="150000"/>
              </a:lnSpc>
            </a:pPr>
            <a:r>
              <a:rPr lang="en-US" altLang="zh-CN" sz="1800" dirty="0" smtClean="0">
                <a:latin typeface="Calibri" panose="020F0502020204030204" pitchFamily="34" charset="0"/>
                <a:ea typeface="黑体" panose="02010609060101010101" pitchFamily="49" charset="-122"/>
              </a:rPr>
              <a:t>Master </a:t>
            </a:r>
            <a:r>
              <a:rPr lang="en-US" altLang="zh-CN" sz="1800" dirty="0">
                <a:latin typeface="Calibri" panose="020F0502020204030204" pitchFamily="34" charset="0"/>
                <a:ea typeface="黑体" panose="02010609060101010101" pitchFamily="49" charset="-122"/>
              </a:rPr>
              <a:t>Degree</a:t>
            </a:r>
          </a:p>
          <a:p>
            <a:pPr algn="ctr">
              <a:lnSpc>
                <a:spcPct val="150000"/>
              </a:lnSpc>
            </a:pPr>
            <a:r>
              <a:rPr lang="en-US" altLang="zh-CN" sz="1800" dirty="0">
                <a:latin typeface="Calibri" panose="020F0502020204030204" pitchFamily="34" charset="0"/>
                <a:ea typeface="黑体" panose="02010609060101010101" pitchFamily="49" charset="-122"/>
              </a:rPr>
              <a:t>Digital </a:t>
            </a:r>
            <a:r>
              <a:rPr lang="en-US" altLang="zh-CN" sz="1800" dirty="0" smtClean="0">
                <a:latin typeface="Calibri" panose="020F0502020204030204" pitchFamily="34" charset="0"/>
                <a:ea typeface="黑体" panose="02010609060101010101" pitchFamily="49" charset="-122"/>
              </a:rPr>
              <a:t>Image</a:t>
            </a:r>
            <a:r>
              <a:rPr lang="en-US" altLang="zh-CN" sz="1800" dirty="0">
                <a:latin typeface="Calibri" panose="020F0502020204030204" pitchFamily="34" charset="0"/>
                <a:ea typeface="黑体" panose="02010609060101010101" pitchFamily="49" charset="-122"/>
              </a:rPr>
              <a:t> </a:t>
            </a:r>
            <a:r>
              <a:rPr lang="en-US" altLang="zh-CN" sz="1800" dirty="0" smtClean="0">
                <a:latin typeface="Calibri" panose="020F0502020204030204" pitchFamily="34" charset="0"/>
                <a:ea typeface="黑体" panose="02010609060101010101" pitchFamily="49" charset="-122"/>
              </a:rPr>
              <a:t>Processing</a:t>
            </a:r>
            <a:endParaRPr lang="zh-CN" altLang="en-US" sz="1800" dirty="0">
              <a:latin typeface="Calibri" panose="020F0502020204030204" pitchFamily="34" charset="0"/>
              <a:ea typeface="黑体" panose="02010609060101010101" pitchFamily="49" charset="-122"/>
            </a:endParaRPr>
          </a:p>
        </p:txBody>
      </p:sp>
      <p:sp>
        <p:nvSpPr>
          <p:cNvPr id="43" name="文本框 42"/>
          <p:cNvSpPr txBox="1"/>
          <p:nvPr/>
        </p:nvSpPr>
        <p:spPr>
          <a:xfrm>
            <a:off x="6209940" y="3609755"/>
            <a:ext cx="2115772" cy="1354217"/>
          </a:xfrm>
          <a:prstGeom prst="rect">
            <a:avLst/>
          </a:prstGeom>
          <a:noFill/>
          <a:ln>
            <a:solidFill>
              <a:srgbClr val="5B9BD5"/>
            </a:solidFill>
          </a:ln>
        </p:spPr>
        <p:txBody>
          <a:bodyPr wrap="none" rtlCol="0">
            <a:spAutoFit/>
          </a:bodyPr>
          <a:lstStyle/>
          <a:p>
            <a:pPr algn="ctr"/>
            <a:r>
              <a:rPr lang="en-US" altLang="zh-CN" sz="1800" dirty="0">
                <a:latin typeface="Calibri" panose="020F0502020204030204" pitchFamily="34" charset="0"/>
                <a:ea typeface="黑体" panose="02010609060101010101" pitchFamily="49" charset="-122"/>
              </a:rPr>
              <a:t>2014.05-2014.12</a:t>
            </a:r>
          </a:p>
          <a:p>
            <a:pPr algn="ctr">
              <a:spcAft>
                <a:spcPts val="1200"/>
              </a:spcAft>
            </a:pPr>
            <a:r>
              <a:rPr lang="en-US" altLang="zh-CN" sz="1800" dirty="0" smtClean="0">
                <a:latin typeface="Calibri" panose="020F0502020204030204" pitchFamily="34" charset="0"/>
                <a:ea typeface="黑体" panose="02010609060101010101" pitchFamily="49" charset="-122"/>
              </a:rPr>
              <a:t>Intern</a:t>
            </a:r>
            <a:endParaRPr lang="en-US" altLang="zh-CN" sz="1800" dirty="0">
              <a:latin typeface="Calibri" panose="020F0502020204030204" pitchFamily="34" charset="0"/>
              <a:ea typeface="黑体" panose="02010609060101010101" pitchFamily="49" charset="-122"/>
            </a:endParaRPr>
          </a:p>
          <a:p>
            <a:pPr algn="ctr"/>
            <a:r>
              <a:rPr lang="en-US" altLang="zh-CN" sz="1800" dirty="0" smtClean="0">
                <a:latin typeface="Calibri" panose="020F0502020204030204" pitchFamily="34" charset="0"/>
                <a:ea typeface="黑体" panose="02010609060101010101" pitchFamily="49" charset="-122"/>
              </a:rPr>
              <a:t>2015.07 </a:t>
            </a:r>
            <a:r>
              <a:rPr lang="en-US" altLang="zh-CN" sz="1800" dirty="0">
                <a:latin typeface="Calibri" panose="020F0502020204030204" pitchFamily="34" charset="0"/>
                <a:ea typeface="黑体" panose="02010609060101010101" pitchFamily="49" charset="-122"/>
              </a:rPr>
              <a:t>– now</a:t>
            </a:r>
          </a:p>
          <a:p>
            <a:pPr algn="ctr"/>
            <a:r>
              <a:rPr lang="en-US" altLang="zh-CN" sz="1800" dirty="0" smtClean="0">
                <a:latin typeface="Calibri" panose="020F0502020204030204" pitchFamily="34" charset="0"/>
                <a:ea typeface="黑体" panose="02010609060101010101" pitchFamily="49" charset="-122"/>
              </a:rPr>
              <a:t>Assistant Researcher</a:t>
            </a:r>
            <a:endParaRPr lang="zh-CN" altLang="en-US" sz="1800" dirty="0">
              <a:latin typeface="Calibri" panose="020F0502020204030204" pitchFamily="34" charset="0"/>
              <a:ea typeface="黑体" panose="02010609060101010101" pitchFamily="49" charset="-122"/>
            </a:endParaRPr>
          </a:p>
        </p:txBody>
      </p:sp>
      <p:sp>
        <p:nvSpPr>
          <p:cNvPr id="46" name="右箭头 45"/>
          <p:cNvSpPr/>
          <p:nvPr/>
        </p:nvSpPr>
        <p:spPr bwMode="auto">
          <a:xfrm>
            <a:off x="2751004" y="2556012"/>
            <a:ext cx="641587" cy="373629"/>
          </a:xfrm>
          <a:prstGeom prst="rightArrow">
            <a:avLst/>
          </a:prstGeom>
          <a:solidFill>
            <a:schemeClr val="accent3">
              <a:lumMod val="85000"/>
            </a:schemeClr>
          </a:solidFill>
          <a:ln>
            <a:noFill/>
          </a:ln>
          <a:effectLst/>
          <a:extLst/>
        </p:spPr>
        <p:txBody>
          <a:bodyPr vert="horz" wrap="none" lIns="91440" tIns="45720" rIns="91440" bIns="45720" numCol="1" rtlCol="0" anchor="ctr" anchorCtr="0" compatLnSpc="1">
            <a:prstTxWarp prst="textNoShape">
              <a:avLst/>
            </a:prstTxWarp>
          </a:bodyPr>
          <a:lstStyle/>
          <a:p>
            <a:pPr algn="ctr"/>
            <a:endParaRPr lang="zh-CN" altLang="en-US" sz="1200" i="1" dirty="0">
              <a:solidFill>
                <a:srgbClr val="FFFFFF"/>
              </a:solidFill>
              <a:latin typeface="Calibri" panose="020F0502020204030204" pitchFamily="34" charset="0"/>
              <a:cs typeface="Calibri" panose="020F0502020204030204" pitchFamily="34" charset="0"/>
            </a:endParaRPr>
          </a:p>
        </p:txBody>
      </p:sp>
      <p:sp>
        <p:nvSpPr>
          <p:cNvPr id="48" name="右箭头 47"/>
          <p:cNvSpPr/>
          <p:nvPr/>
        </p:nvSpPr>
        <p:spPr bwMode="auto">
          <a:xfrm>
            <a:off x="5502526" y="2556011"/>
            <a:ext cx="641587" cy="373629"/>
          </a:xfrm>
          <a:prstGeom prst="rightArrow">
            <a:avLst/>
          </a:prstGeom>
          <a:solidFill>
            <a:schemeClr val="accent3">
              <a:lumMod val="85000"/>
            </a:schemeClr>
          </a:solidFill>
          <a:ln>
            <a:noFill/>
          </a:ln>
          <a:effectLst/>
          <a:extLst/>
        </p:spPr>
        <p:txBody>
          <a:bodyPr vert="horz" wrap="none" lIns="91440" tIns="45720" rIns="91440" bIns="45720" numCol="1" rtlCol="0" anchor="ctr" anchorCtr="0" compatLnSpc="1">
            <a:prstTxWarp prst="textNoShape">
              <a:avLst/>
            </a:prstTxWarp>
          </a:bodyPr>
          <a:lstStyle/>
          <a:p>
            <a:pPr algn="ctr"/>
            <a:endParaRPr lang="zh-CN" altLang="en-US" sz="1200" i="1" dirty="0">
              <a:solidFill>
                <a:srgbClr val="FFFFFF"/>
              </a:solidFill>
              <a:latin typeface="Calibri" panose="020F0502020204030204" pitchFamily="34" charset="0"/>
              <a:cs typeface="Calibri" panose="020F0502020204030204" pitchFamily="34" charset="0"/>
            </a:endParaRPr>
          </a:p>
        </p:txBody>
      </p:sp>
      <p:sp>
        <p:nvSpPr>
          <p:cNvPr id="13" name="文本框 12"/>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7967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animEffect transition="in" filter="randombar(horizontal)">
                                      <p:cBhvr>
                                        <p:cTn id="7" dur="500"/>
                                        <p:tgtEl>
                                          <p:spTgt spid="3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par>
                                <p:cTn id="13" presetID="14" presetClass="entr" presetSubtype="1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randombar(horizontal)">
                                      <p:cBhvr>
                                        <p:cTn id="15" dur="500"/>
                                        <p:tgtEl>
                                          <p:spTgt spid="34"/>
                                        </p:tgtEl>
                                      </p:cBhvr>
                                    </p:animEffect>
                                  </p:childTnLst>
                                </p:cTn>
                              </p:par>
                              <p:par>
                                <p:cTn id="16" presetID="14" presetClass="entr" presetSubtype="1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randombar(horizontal)">
                                      <p:cBhvr>
                                        <p:cTn id="18" dur="500"/>
                                        <p:tgtEl>
                                          <p:spTgt spid="35"/>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randombar(horizontal)">
                                      <p:cBhvr>
                                        <p:cTn id="24" dur="500"/>
                                        <p:tgtEl>
                                          <p:spTgt spid="4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randombar(horizontal)">
                                      <p:cBhvr>
                                        <p:cTn id="27" dur="500"/>
                                        <p:tgtEl>
                                          <p:spTgt spid="4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randombar(horizontal)">
                                      <p:cBhvr>
                                        <p:cTn id="30" dur="500"/>
                                        <p:tgtEl>
                                          <p:spTgt spid="46"/>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randombar(horizontal)">
                                      <p:cBhvr>
                                        <p:cTn id="3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6" grpId="0" animBg="1"/>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6" name="灯片编号占位符 5"/>
          <p:cNvSpPr>
            <a:spLocks noGrp="1"/>
          </p:cNvSpPr>
          <p:nvPr>
            <p:ph type="sldNum" sz="quarter" idx="12"/>
          </p:nvPr>
        </p:nvSpPr>
        <p:spPr/>
        <p:txBody>
          <a:bodyPr/>
          <a:lstStyle/>
          <a:p>
            <a:fld id="{97D4AEF7-9079-46F4-AC45-A4671201B09F}" type="slidenum">
              <a:rPr lang="zh-CN" altLang="en-US" sz="1200"/>
              <a:pPr/>
              <a:t>4</a:t>
            </a:fld>
            <a:endParaRPr lang="zh-CN" altLang="en-US" sz="1200" dirty="0"/>
          </a:p>
        </p:txBody>
      </p:sp>
      <p:sp>
        <p:nvSpPr>
          <p:cNvPr id="5" name="内容占位符 2"/>
          <p:cNvSpPr txBox="1">
            <a:spLocks/>
          </p:cNvSpPr>
          <p:nvPr/>
        </p:nvSpPr>
        <p:spPr bwMode="auto">
          <a:xfrm>
            <a:off x="598395" y="1164192"/>
            <a:ext cx="7496735" cy="2658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50000"/>
              </a:lnSpc>
            </a:pPr>
            <a:r>
              <a:rPr lang="en-US" altLang="zh-CN" sz="2400" dirty="0" smtClean="0">
                <a:ea typeface="Cambria Math" panose="02040503050406030204" pitchFamily="18" charset="0"/>
                <a:cs typeface="Arial Unicode MS" panose="020B0604020202020204" pitchFamily="34" charset="-122"/>
              </a:rPr>
              <a:t>  1. Self-Introduction</a:t>
            </a:r>
            <a:endParaRPr lang="en-US" altLang="zh-CN" sz="2400" dirty="0">
              <a:ea typeface="Cambria Math" panose="02040503050406030204" pitchFamily="18" charset="0"/>
              <a:cs typeface="Arial Unicode MS" panose="020B0604020202020204" pitchFamily="34" charset="-122"/>
            </a:endParaRPr>
          </a:p>
          <a:p>
            <a:pPr>
              <a:lnSpc>
                <a:spcPct val="150000"/>
              </a:lnSpc>
            </a:pPr>
            <a:r>
              <a:rPr lang="en-US" altLang="zh-CN" sz="2400" dirty="0">
                <a:solidFill>
                  <a:srgbClr val="FF0000"/>
                </a:solidFill>
                <a:ea typeface="Cambria Math" panose="02040503050406030204" pitchFamily="18" charset="0"/>
                <a:cs typeface="Arial Unicode MS" panose="020B0604020202020204" pitchFamily="34" charset="-122"/>
              </a:rPr>
              <a:t> </a:t>
            </a:r>
            <a:r>
              <a:rPr lang="en-US" altLang="zh-CN" sz="2400" dirty="0" smtClean="0">
                <a:solidFill>
                  <a:srgbClr val="FF0000"/>
                </a:solidFill>
                <a:ea typeface="Cambria Math" panose="02040503050406030204" pitchFamily="18" charset="0"/>
                <a:cs typeface="Arial Unicode MS" panose="020B0604020202020204" pitchFamily="34" charset="-122"/>
              </a:rPr>
              <a:t> </a:t>
            </a:r>
            <a:r>
              <a:rPr lang="en-US" altLang="zh-CN" sz="2400" u="sng" dirty="0" smtClean="0">
                <a:solidFill>
                  <a:srgbClr val="FF0000"/>
                </a:solidFill>
                <a:ea typeface="Cambria Math" panose="02040503050406030204" pitchFamily="18" charset="0"/>
                <a:cs typeface="Arial Unicode MS" panose="020B0604020202020204" pitchFamily="34" charset="-122"/>
              </a:rPr>
              <a:t>2. </a:t>
            </a:r>
            <a:r>
              <a:rPr lang="en-US" altLang="zh-CN" sz="2400" b="1" u="sng" dirty="0" smtClean="0">
                <a:solidFill>
                  <a:srgbClr val="FF0000"/>
                </a:solidFill>
                <a:ea typeface="Cambria Math" panose="02040503050406030204" pitchFamily="18" charset="0"/>
                <a:cs typeface="Arial Unicode MS" panose="020B0604020202020204" pitchFamily="34" charset="-122"/>
              </a:rPr>
              <a:t>Job Summary</a:t>
            </a:r>
          </a:p>
          <a:p>
            <a:pPr>
              <a:lnSpc>
                <a:spcPct val="150000"/>
              </a:lnSpc>
            </a:pPr>
            <a:r>
              <a:rPr lang="en-US" altLang="zh-CN" sz="2400" dirty="0">
                <a:ea typeface="Cambria Math" panose="02040503050406030204" pitchFamily="18" charset="0"/>
                <a:cs typeface="Arial Unicode MS" panose="020B0604020202020204" pitchFamily="34" charset="-122"/>
              </a:rPr>
              <a:t> </a:t>
            </a:r>
            <a:r>
              <a:rPr lang="en-US" altLang="zh-CN" sz="2400" dirty="0" smtClean="0">
                <a:ea typeface="Cambria Math" panose="02040503050406030204" pitchFamily="18" charset="0"/>
                <a:cs typeface="Arial Unicode MS" panose="020B0604020202020204" pitchFamily="34" charset="-122"/>
              </a:rPr>
              <a:t> 3. Planning of Future Work</a:t>
            </a:r>
            <a:endParaRPr lang="en-US" altLang="zh-CN" sz="2400" dirty="0">
              <a:ea typeface="Cambria Math" panose="02040503050406030204" pitchFamily="18" charset="0"/>
              <a:cs typeface="Arial Unicode MS" panose="020B0604020202020204" pitchFamily="34" charset="-122"/>
            </a:endParaRPr>
          </a:p>
        </p:txBody>
      </p:sp>
      <p:sp>
        <p:nvSpPr>
          <p:cNvPr id="7" name="文本框 6"/>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812523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Cambria Math" panose="02040503050406030204" pitchFamily="18" charset="0"/>
                <a:cs typeface="Arial Unicode MS" panose="020B0604020202020204" pitchFamily="34" charset="-122"/>
              </a:rPr>
              <a:t>2. Job Summary</a:t>
            </a:r>
            <a:endParaRPr lang="en-US" altLang="zh-CN" dirty="0"/>
          </a:p>
        </p:txBody>
      </p:sp>
      <p:sp>
        <p:nvSpPr>
          <p:cNvPr id="7" name="灯片编号占位符 6"/>
          <p:cNvSpPr>
            <a:spLocks noGrp="1"/>
          </p:cNvSpPr>
          <p:nvPr>
            <p:ph type="sldNum" sz="quarter" idx="12"/>
          </p:nvPr>
        </p:nvSpPr>
        <p:spPr>
          <a:xfrm>
            <a:off x="6447607" y="5061699"/>
            <a:ext cx="1970087" cy="273844"/>
          </a:xfrm>
        </p:spPr>
        <p:txBody>
          <a:bodyPr/>
          <a:lstStyle/>
          <a:p>
            <a:fld id="{97D4AEF7-9079-46F4-AC45-A4671201B09F}" type="slidenum">
              <a:rPr lang="zh-CN" altLang="en-US" sz="1200"/>
              <a:pPr/>
              <a:t>5</a:t>
            </a:fld>
            <a:endParaRPr lang="zh-CN" altLang="en-US" sz="1200" dirty="0"/>
          </a:p>
        </p:txBody>
      </p:sp>
      <p:sp>
        <p:nvSpPr>
          <p:cNvPr id="33" name="内容占位符 2"/>
          <p:cNvSpPr txBox="1">
            <a:spLocks/>
          </p:cNvSpPr>
          <p:nvPr/>
        </p:nvSpPr>
        <p:spPr bwMode="auto">
          <a:xfrm>
            <a:off x="750794" y="1110799"/>
            <a:ext cx="7455657" cy="55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20000"/>
              </a:lnSpc>
              <a:spcBef>
                <a:spcPts val="450"/>
              </a:spcBef>
              <a:spcAft>
                <a:spcPts val="450"/>
              </a:spcAft>
            </a:pPr>
            <a:r>
              <a:rPr lang="en-US" altLang="zh-CN" sz="2000" dirty="0" smtClean="0">
                <a:latin typeface="Calibri" panose="020F0502020204030204" pitchFamily="34" charset="0"/>
                <a:ea typeface="宋体" panose="02010600030101010101" pitchFamily="2" charset="-122"/>
              </a:rPr>
              <a:t>  </a:t>
            </a:r>
            <a:r>
              <a:rPr lang="en-US" altLang="zh-CN" sz="2800" dirty="0" smtClean="0">
                <a:solidFill>
                  <a:srgbClr val="FF0000"/>
                </a:solidFill>
                <a:latin typeface="Calibri" panose="020F0502020204030204" pitchFamily="34" charset="0"/>
                <a:ea typeface="宋体" panose="02010600030101010101" pitchFamily="2" charset="-122"/>
              </a:rPr>
              <a:t> </a:t>
            </a:r>
            <a:r>
              <a:rPr lang="en-US" altLang="zh-CN" sz="2800" dirty="0">
                <a:solidFill>
                  <a:srgbClr val="FF0000"/>
                </a:solidFill>
                <a:latin typeface="Calibri" panose="020F0502020204030204" pitchFamily="34" charset="0"/>
                <a:ea typeface="宋体" panose="02010600030101010101" pitchFamily="2" charset="-122"/>
              </a:rPr>
              <a:t>”SRCB” </a:t>
            </a:r>
            <a:r>
              <a:rPr lang="en-US" altLang="zh-CN" sz="2800" dirty="0" smtClean="0">
                <a:latin typeface="Calibri" panose="020F0502020204030204" pitchFamily="34" charset="0"/>
                <a:ea typeface="宋体" panose="02010600030101010101" pitchFamily="2" charset="-122"/>
              </a:rPr>
              <a:t>to summarize my main work</a:t>
            </a:r>
          </a:p>
          <a:p>
            <a:pPr lvl="1">
              <a:lnSpc>
                <a:spcPct val="120000"/>
              </a:lnSpc>
              <a:spcBef>
                <a:spcPts val="450"/>
              </a:spcBef>
              <a:spcAft>
                <a:spcPts val="450"/>
              </a:spcAft>
              <a:buClr>
                <a:srgbClr val="C00000"/>
              </a:buClr>
              <a:buSzPct val="80000"/>
              <a:buFont typeface="Wingdings" panose="05000000000000000000" pitchFamily="2" charset="2"/>
              <a:buChar char="n"/>
            </a:pPr>
            <a:r>
              <a:rPr lang="en-US" altLang="zh-CN" sz="2231" dirty="0">
                <a:latin typeface="Calibri" panose="020F0502020204030204" pitchFamily="34" charset="0"/>
                <a:ea typeface="宋体" panose="02010600030101010101" pitchFamily="2" charset="-122"/>
              </a:rPr>
              <a:t> </a:t>
            </a:r>
            <a:r>
              <a:rPr lang="en-US" altLang="zh-CN" sz="2231" dirty="0" smtClean="0">
                <a:latin typeface="Calibri" panose="020F0502020204030204" pitchFamily="34" charset="0"/>
                <a:ea typeface="宋体" panose="02010600030101010101" pitchFamily="2" charset="-122"/>
              </a:rPr>
              <a:t> </a:t>
            </a:r>
            <a:r>
              <a:rPr lang="en-US" altLang="zh-CN" sz="2231" b="1" dirty="0" smtClean="0">
                <a:solidFill>
                  <a:srgbClr val="FF0000"/>
                </a:solidFill>
                <a:latin typeface="Calibri" panose="020F0502020204030204" pitchFamily="34" charset="0"/>
                <a:ea typeface="宋体" panose="02010600030101010101" pitchFamily="2" charset="-122"/>
              </a:rPr>
              <a:t>S</a:t>
            </a:r>
            <a:r>
              <a:rPr lang="en-US" altLang="zh-CN" sz="2231" dirty="0">
                <a:solidFill>
                  <a:srgbClr val="FF0000"/>
                </a:solidFill>
                <a:latin typeface="Calibri" panose="020F0502020204030204" pitchFamily="34" charset="0"/>
                <a:ea typeface="宋体" panose="02010600030101010101" pitchFamily="2" charset="-122"/>
              </a:rPr>
              <a:t>,</a:t>
            </a:r>
            <a:r>
              <a:rPr lang="en-US" altLang="zh-CN" sz="2231" dirty="0" smtClean="0">
                <a:solidFill>
                  <a:srgbClr val="FF0000"/>
                </a:solidFill>
                <a:latin typeface="Calibri" panose="020F0502020204030204" pitchFamily="34" charset="0"/>
                <a:ea typeface="宋体" panose="02010600030101010101" pitchFamily="2" charset="-122"/>
              </a:rPr>
              <a:t> Start</a:t>
            </a:r>
            <a:r>
              <a:rPr lang="en-US" altLang="zh-CN" sz="2231" dirty="0" smtClean="0">
                <a:latin typeface="Calibri" panose="020F0502020204030204" pitchFamily="34" charset="0"/>
                <a:ea typeface="宋体" panose="02010600030101010101" pitchFamily="2" charset="-122"/>
              </a:rPr>
              <a:t>: Intern in Ricoh &amp; Training</a:t>
            </a:r>
          </a:p>
          <a:p>
            <a:pPr lvl="1">
              <a:lnSpc>
                <a:spcPct val="120000"/>
              </a:lnSpc>
              <a:spcBef>
                <a:spcPts val="450"/>
              </a:spcBef>
              <a:spcAft>
                <a:spcPts val="450"/>
              </a:spcAft>
              <a:buClr>
                <a:srgbClr val="C00000"/>
              </a:buClr>
              <a:buSzPct val="80000"/>
              <a:buFont typeface="Wingdings" panose="05000000000000000000" pitchFamily="2" charset="2"/>
              <a:buChar char="n"/>
            </a:pPr>
            <a:r>
              <a:rPr lang="en-US" altLang="zh-CN" sz="2231" dirty="0" smtClean="0">
                <a:latin typeface="Calibri" panose="020F0502020204030204" pitchFamily="34" charset="0"/>
                <a:ea typeface="宋体" panose="02010600030101010101" pitchFamily="2" charset="-122"/>
              </a:rPr>
              <a:t>  </a:t>
            </a:r>
            <a:r>
              <a:rPr lang="en-US" altLang="zh-CN" sz="2231" b="1" dirty="0" smtClean="0">
                <a:solidFill>
                  <a:srgbClr val="FF0000"/>
                </a:solidFill>
                <a:latin typeface="Calibri" panose="020F0502020204030204" pitchFamily="34" charset="0"/>
                <a:ea typeface="宋体" panose="02010600030101010101" pitchFamily="2" charset="-122"/>
              </a:rPr>
              <a:t>R</a:t>
            </a:r>
            <a:r>
              <a:rPr lang="en-US" altLang="zh-CN" sz="2231" dirty="0" smtClean="0">
                <a:solidFill>
                  <a:srgbClr val="FF0000"/>
                </a:solidFill>
                <a:latin typeface="Calibri" panose="020F0502020204030204" pitchFamily="34" charset="0"/>
                <a:ea typeface="宋体" panose="02010600030101010101" pitchFamily="2" charset="-122"/>
              </a:rPr>
              <a:t>, Robotic</a:t>
            </a:r>
            <a:r>
              <a:rPr lang="en-US" altLang="zh-CN" sz="2231" dirty="0" smtClean="0">
                <a:latin typeface="Calibri" panose="020F0502020204030204" pitchFamily="34" charset="0"/>
                <a:ea typeface="宋体" panose="02010600030101010101" pitchFamily="2" charset="-122"/>
              </a:rPr>
              <a:t>: Grip Posture Detection for Robot Hand </a:t>
            </a:r>
          </a:p>
          <a:p>
            <a:pPr lvl="1">
              <a:lnSpc>
                <a:spcPct val="120000"/>
              </a:lnSpc>
              <a:spcBef>
                <a:spcPts val="450"/>
              </a:spcBef>
              <a:spcAft>
                <a:spcPts val="450"/>
              </a:spcAft>
              <a:buClr>
                <a:srgbClr val="C00000"/>
              </a:buClr>
              <a:buSzPct val="80000"/>
              <a:buFont typeface="Wingdings" panose="05000000000000000000" pitchFamily="2" charset="2"/>
              <a:buChar char="n"/>
            </a:pPr>
            <a:r>
              <a:rPr lang="en-US" altLang="zh-CN" sz="2231" dirty="0" smtClean="0">
                <a:latin typeface="Calibri" panose="020F0502020204030204" pitchFamily="34" charset="0"/>
                <a:ea typeface="宋体" panose="02010600030101010101" pitchFamily="2" charset="-122"/>
              </a:rPr>
              <a:t>  </a:t>
            </a:r>
            <a:r>
              <a:rPr lang="en-US" altLang="zh-CN" sz="2231" b="1" dirty="0" smtClean="0">
                <a:solidFill>
                  <a:srgbClr val="FF0000"/>
                </a:solidFill>
                <a:latin typeface="Calibri" panose="020F0502020204030204" pitchFamily="34" charset="0"/>
                <a:ea typeface="宋体" panose="02010600030101010101" pitchFamily="2" charset="-122"/>
              </a:rPr>
              <a:t>C</a:t>
            </a:r>
            <a:r>
              <a:rPr lang="en-US" altLang="zh-CN" sz="2231" dirty="0" smtClean="0">
                <a:latin typeface="Calibri" panose="020F0502020204030204" pitchFamily="34" charset="0"/>
                <a:ea typeface="宋体" panose="02010600030101010101" pitchFamily="2" charset="-122"/>
              </a:rPr>
              <a:t>, </a:t>
            </a:r>
            <a:r>
              <a:rPr lang="en-US" altLang="zh-CN" sz="2231" dirty="0" smtClean="0">
                <a:solidFill>
                  <a:srgbClr val="FF0000"/>
                </a:solidFill>
                <a:latin typeface="Calibri" panose="020F0502020204030204" pitchFamily="34" charset="0"/>
                <a:ea typeface="宋体" panose="02010600030101010101" pitchFamily="2" charset="-122"/>
              </a:rPr>
              <a:t>Cooperation </a:t>
            </a:r>
            <a:r>
              <a:rPr lang="en-US" altLang="zh-CN" sz="2231" dirty="0" smtClean="0">
                <a:latin typeface="Calibri" panose="020F0502020204030204" pitchFamily="34" charset="0"/>
                <a:ea typeface="宋体" panose="02010600030101010101" pitchFamily="2" charset="-122"/>
              </a:rPr>
              <a:t>: Partners, Workmates and Customers    </a:t>
            </a:r>
          </a:p>
          <a:p>
            <a:pPr lvl="1">
              <a:lnSpc>
                <a:spcPct val="120000"/>
              </a:lnSpc>
              <a:spcBef>
                <a:spcPts val="450"/>
              </a:spcBef>
              <a:spcAft>
                <a:spcPts val="450"/>
              </a:spcAft>
              <a:buClr>
                <a:srgbClr val="C00000"/>
              </a:buClr>
              <a:buSzPct val="80000"/>
              <a:buFont typeface="Wingdings" panose="05000000000000000000" pitchFamily="2" charset="2"/>
              <a:buChar char="n"/>
            </a:pPr>
            <a:r>
              <a:rPr lang="en-US" altLang="zh-CN" sz="2231" dirty="0" smtClean="0">
                <a:latin typeface="Calibri" panose="020F0502020204030204" pitchFamily="34" charset="0"/>
                <a:ea typeface="宋体" panose="02010600030101010101" pitchFamily="2" charset="-122"/>
              </a:rPr>
              <a:t>  </a:t>
            </a:r>
            <a:r>
              <a:rPr lang="en-US" altLang="zh-CN" sz="2231" b="1" dirty="0" smtClean="0">
                <a:solidFill>
                  <a:srgbClr val="FF0000"/>
                </a:solidFill>
                <a:latin typeface="Calibri" panose="020F0502020204030204" pitchFamily="34" charset="0"/>
                <a:ea typeface="宋体" panose="02010600030101010101" pitchFamily="2" charset="-122"/>
              </a:rPr>
              <a:t>B</a:t>
            </a:r>
            <a:r>
              <a:rPr lang="en-US" altLang="zh-CN" sz="2231" dirty="0" smtClean="0">
                <a:solidFill>
                  <a:srgbClr val="FF0000"/>
                </a:solidFill>
                <a:latin typeface="Calibri" panose="020F0502020204030204" pitchFamily="34" charset="0"/>
                <a:ea typeface="宋体" panose="02010600030101010101" pitchFamily="2" charset="-122"/>
              </a:rPr>
              <a:t>, BMW</a:t>
            </a:r>
            <a:r>
              <a:rPr lang="en-US" altLang="zh-CN" sz="2231" dirty="0" smtClean="0">
                <a:latin typeface="Calibri" panose="020F0502020204030204" pitchFamily="34" charset="0"/>
                <a:ea typeface="宋体" panose="02010600030101010101" pitchFamily="2" charset="-122"/>
              </a:rPr>
              <a:t>: Visual Based Inspection for TGY&amp;BWM Factory.</a:t>
            </a:r>
            <a:endParaRPr lang="en-US" altLang="zh-CN" sz="2231" dirty="0" smtClean="0">
              <a:latin typeface="Calibri" panose="020F0502020204030204" pitchFamily="34" charset="0"/>
              <a:ea typeface="黑体" panose="02010609060101010101" pitchFamily="49" charset="-122"/>
            </a:endParaRPr>
          </a:p>
        </p:txBody>
      </p:sp>
      <p:sp>
        <p:nvSpPr>
          <p:cNvPr id="49" name="文本框 48"/>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49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animEffect transition="in" filter="randombar(horizontal)">
                                      <p:cBhvr>
                                        <p:cTn id="7" dur="500"/>
                                        <p:tgtEl>
                                          <p:spTgt spid="3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3">
                                            <p:txEl>
                                              <p:pRg st="2" end="2"/>
                                            </p:txEl>
                                          </p:spTgt>
                                        </p:tgtEl>
                                        <p:attrNameLst>
                                          <p:attrName>style.visibility</p:attrName>
                                        </p:attrNameLst>
                                      </p:cBhvr>
                                      <p:to>
                                        <p:strVal val="visible"/>
                                      </p:to>
                                    </p:set>
                                    <p:animEffect transition="in" filter="randombar(horizontal)">
                                      <p:cBhvr>
                                        <p:cTn id="12" dur="500"/>
                                        <p:tgtEl>
                                          <p:spTgt spid="3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3">
                                            <p:txEl>
                                              <p:pRg st="3" end="3"/>
                                            </p:txEl>
                                          </p:spTgt>
                                        </p:tgtEl>
                                        <p:attrNameLst>
                                          <p:attrName>style.visibility</p:attrName>
                                        </p:attrNameLst>
                                      </p:cBhvr>
                                      <p:to>
                                        <p:strVal val="visible"/>
                                      </p:to>
                                    </p:set>
                                    <p:animEffect transition="in" filter="randombar(horizontal)">
                                      <p:cBhvr>
                                        <p:cTn id="17" dur="500"/>
                                        <p:tgtEl>
                                          <p:spTgt spid="3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3">
                                            <p:txEl>
                                              <p:pRg st="4" end="4"/>
                                            </p:txEl>
                                          </p:spTgt>
                                        </p:tgtEl>
                                        <p:attrNameLst>
                                          <p:attrName>style.visibility</p:attrName>
                                        </p:attrNameLst>
                                      </p:cBhvr>
                                      <p:to>
                                        <p:strVal val="visible"/>
                                      </p:to>
                                    </p:set>
                                    <p:animEffect transition="in" filter="randombar(horizontal)">
                                      <p:cBhvr>
                                        <p:cTn id="22" dur="500"/>
                                        <p:tgtEl>
                                          <p:spTgt spid="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Cambria Math" panose="02040503050406030204" pitchFamily="18" charset="0"/>
                <a:cs typeface="Arial Unicode MS" panose="020B0604020202020204" pitchFamily="34" charset="-122"/>
              </a:rPr>
              <a:t>2. Job Summary</a:t>
            </a:r>
            <a:endParaRPr lang="en-US" altLang="zh-CN" dirty="0"/>
          </a:p>
        </p:txBody>
      </p:sp>
      <p:sp>
        <p:nvSpPr>
          <p:cNvPr id="7" name="灯片编号占位符 6"/>
          <p:cNvSpPr>
            <a:spLocks noGrp="1"/>
          </p:cNvSpPr>
          <p:nvPr>
            <p:ph type="sldNum" sz="quarter" idx="12"/>
          </p:nvPr>
        </p:nvSpPr>
        <p:spPr>
          <a:xfrm>
            <a:off x="6447607" y="5061699"/>
            <a:ext cx="1970087" cy="273844"/>
          </a:xfrm>
        </p:spPr>
        <p:txBody>
          <a:bodyPr/>
          <a:lstStyle/>
          <a:p>
            <a:fld id="{97D4AEF7-9079-46F4-AC45-A4671201B09F}" type="slidenum">
              <a:rPr lang="zh-CN" altLang="en-US" sz="1200"/>
              <a:pPr/>
              <a:t>6</a:t>
            </a:fld>
            <a:endParaRPr lang="zh-CN" altLang="en-US" sz="1200" dirty="0"/>
          </a:p>
        </p:txBody>
      </p:sp>
      <p:sp>
        <p:nvSpPr>
          <p:cNvPr id="33" name="内容占位符 2"/>
          <p:cNvSpPr txBox="1">
            <a:spLocks/>
          </p:cNvSpPr>
          <p:nvPr/>
        </p:nvSpPr>
        <p:spPr bwMode="auto">
          <a:xfrm>
            <a:off x="750794" y="1010062"/>
            <a:ext cx="7936006" cy="55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20000"/>
              </a:lnSpc>
              <a:spcBef>
                <a:spcPts val="0"/>
              </a:spcBef>
              <a:spcAft>
                <a:spcPts val="0"/>
              </a:spcAft>
            </a:pPr>
            <a:r>
              <a:rPr lang="en-US" altLang="zh-CN" sz="2000" dirty="0" smtClean="0">
                <a:latin typeface="Calibri" panose="020F0502020204030204" pitchFamily="34" charset="0"/>
                <a:ea typeface="宋体" panose="02010600030101010101" pitchFamily="2" charset="-122"/>
              </a:rPr>
              <a:t>  </a:t>
            </a:r>
            <a:r>
              <a:rPr lang="en-US" altLang="zh-CN" sz="2800" dirty="0" smtClean="0">
                <a:solidFill>
                  <a:srgbClr val="FF0000"/>
                </a:solidFill>
                <a:latin typeface="Calibri" panose="020F0502020204030204" pitchFamily="34" charset="0"/>
                <a:ea typeface="宋体" panose="02010600030101010101" pitchFamily="2" charset="-122"/>
              </a:rPr>
              <a:t>Start</a:t>
            </a:r>
            <a:r>
              <a:rPr lang="en-US" altLang="zh-CN" sz="2800" dirty="0">
                <a:solidFill>
                  <a:srgbClr val="FF0000"/>
                </a:solidFill>
                <a:latin typeface="Calibri" panose="020F0502020204030204" pitchFamily="34" charset="0"/>
                <a:ea typeface="宋体" panose="02010600030101010101" pitchFamily="2" charset="-122"/>
              </a:rPr>
              <a:t>:</a:t>
            </a:r>
            <a:r>
              <a:rPr lang="en-US" altLang="zh-CN" sz="2800" dirty="0">
                <a:latin typeface="Calibri" panose="020F0502020204030204" pitchFamily="34" charset="0"/>
                <a:ea typeface="宋体" panose="02010600030101010101" pitchFamily="2" charset="-122"/>
              </a:rPr>
              <a:t> Intern in </a:t>
            </a:r>
            <a:r>
              <a:rPr lang="en-US" altLang="zh-CN" sz="2800" dirty="0" smtClean="0">
                <a:latin typeface="Calibri" panose="020F0502020204030204" pitchFamily="34" charset="0"/>
                <a:ea typeface="宋体" panose="02010600030101010101" pitchFamily="2" charset="-122"/>
              </a:rPr>
              <a:t>Ricoh &amp; Training</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1800" kern="0" dirty="0">
                <a:solidFill>
                  <a:srgbClr val="3F3F3F"/>
                </a:solidFill>
                <a:latin typeface="Times New Roman" panose="02020603050405020304" pitchFamily="18" charset="0"/>
                <a:cs typeface="Times New Roman" panose="02020603050405020304" pitchFamily="18" charset="0"/>
              </a:rPr>
              <a:t> </a:t>
            </a:r>
            <a:r>
              <a:rPr lang="en-US" altLang="zh-CN" sz="1800" kern="0" dirty="0" smtClean="0">
                <a:solidFill>
                  <a:srgbClr val="3F3F3F"/>
                </a:solidFill>
                <a:latin typeface="Times New Roman" panose="02020603050405020304" pitchFamily="18" charset="0"/>
                <a:cs typeface="Times New Roman" panose="02020603050405020304" pitchFamily="18" charset="0"/>
              </a:rPr>
              <a:t> </a:t>
            </a:r>
            <a:r>
              <a:rPr lang="en-US" altLang="zh-CN" sz="1800" kern="0" dirty="0" smtClean="0">
                <a:latin typeface="Calibri" panose="020F0502020204030204" pitchFamily="34" charset="0"/>
                <a:cs typeface="Calibri" panose="020F0502020204030204" pitchFamily="34" charset="0"/>
              </a:rPr>
              <a:t>Intern</a:t>
            </a:r>
            <a:r>
              <a:rPr lang="en-US" altLang="zh-CN" sz="1800" kern="0" dirty="0" smtClean="0">
                <a:solidFill>
                  <a:srgbClr val="3F3F3F"/>
                </a:solidFill>
                <a:latin typeface="Times New Roman" panose="02020603050405020304" pitchFamily="18" charset="0"/>
                <a:cs typeface="Times New Roman" panose="02020603050405020304" pitchFamily="18" charset="0"/>
              </a:rPr>
              <a:t>: </a:t>
            </a:r>
            <a:r>
              <a:rPr lang="en-US" altLang="zh-CN" sz="1800" kern="0" dirty="0" smtClean="0">
                <a:latin typeface="Calibri" panose="020F0502020204030204" pitchFamily="34" charset="0"/>
                <a:cs typeface="Calibri" panose="020F0502020204030204" pitchFamily="34" charset="0"/>
              </a:rPr>
              <a:t>3D </a:t>
            </a:r>
            <a:r>
              <a:rPr lang="en-US" altLang="zh-CN" sz="1800" kern="0" dirty="0">
                <a:latin typeface="Calibri" panose="020F0502020204030204" pitchFamily="34" charset="0"/>
                <a:cs typeface="Calibri" panose="020F0502020204030204" pitchFamily="34" charset="0"/>
              </a:rPr>
              <a:t>Cameras: Kinect, Real-Sense, </a:t>
            </a:r>
            <a:r>
              <a:rPr lang="en-US" altLang="zh-CN" sz="1800" kern="0" dirty="0">
                <a:solidFill>
                  <a:srgbClr val="339966"/>
                </a:solidFill>
                <a:latin typeface="Calibri" panose="020F0502020204030204" pitchFamily="34" charset="0"/>
                <a:cs typeface="Calibri" panose="020F0502020204030204" pitchFamily="34" charset="0"/>
              </a:rPr>
              <a:t>Ricoh Stereo Camera</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1800" kern="0" dirty="0" smtClean="0">
                <a:latin typeface="Calibri" panose="020F0502020204030204" pitchFamily="34" charset="0"/>
                <a:cs typeface="Calibri" panose="020F0502020204030204" pitchFamily="34" charset="0"/>
              </a:rPr>
              <a:t>  Training: </a:t>
            </a:r>
            <a:r>
              <a:rPr lang="en-US" altLang="zh-CN" sz="1800" dirty="0" smtClean="0">
                <a:solidFill>
                  <a:srgbClr val="339966"/>
                </a:solidFill>
                <a:latin typeface="Calibri" panose="020F0502020204030204" pitchFamily="34" charset="0"/>
                <a:ea typeface="宋体" panose="02010600030101010101" pitchFamily="2" charset="-122"/>
                <a:cs typeface="Calibri" panose="020F0502020204030204" pitchFamily="34" charset="0"/>
              </a:rPr>
              <a:t>Randomly </a:t>
            </a:r>
            <a:r>
              <a:rPr lang="en-US" altLang="zh-CN" sz="1800" dirty="0">
                <a:solidFill>
                  <a:srgbClr val="339966"/>
                </a:solidFill>
                <a:latin typeface="Calibri" panose="020F0502020204030204" pitchFamily="34" charset="0"/>
                <a:ea typeface="宋体" panose="02010600030101010101" pitchFamily="2" charset="-122"/>
                <a:cs typeface="Calibri" panose="020F0502020204030204" pitchFamily="34" charset="0"/>
              </a:rPr>
              <a:t>piled </a:t>
            </a:r>
            <a:r>
              <a:rPr lang="en-US" altLang="zh-CN" sz="1800" dirty="0">
                <a:latin typeface="Calibri" panose="020F0502020204030204" pitchFamily="34" charset="0"/>
                <a:ea typeface="宋体" panose="02010600030101010101" pitchFamily="2" charset="-122"/>
                <a:cs typeface="Calibri" panose="020F0502020204030204" pitchFamily="34" charset="0"/>
              </a:rPr>
              <a:t>boxes Segmentation based </a:t>
            </a:r>
            <a:r>
              <a:rPr lang="en-US" altLang="zh-CN" sz="1800" dirty="0" smtClean="0">
                <a:latin typeface="Calibri" panose="020F0502020204030204" pitchFamily="34" charset="0"/>
                <a:ea typeface="宋体" panose="02010600030101010101" pitchFamily="2" charset="-122"/>
                <a:cs typeface="Calibri" panose="020F0502020204030204" pitchFamily="34" charset="0"/>
              </a:rPr>
              <a:t>on </a:t>
            </a:r>
            <a:r>
              <a:rPr lang="en-US" altLang="zh-CN" sz="1800" dirty="0">
                <a:latin typeface="Calibri" panose="020F0502020204030204" pitchFamily="34" charset="0"/>
                <a:ea typeface="宋体" panose="02010600030101010101" pitchFamily="2" charset="-122"/>
                <a:cs typeface="Calibri" panose="020F0502020204030204" pitchFamily="34" charset="0"/>
              </a:rPr>
              <a:t>R</a:t>
            </a:r>
            <a:r>
              <a:rPr lang="en-US" altLang="zh-CN" sz="1800" dirty="0" smtClean="0">
                <a:latin typeface="Calibri" panose="020F0502020204030204" pitchFamily="34" charset="0"/>
                <a:ea typeface="宋体" panose="02010600030101010101" pitchFamily="2" charset="-122"/>
                <a:cs typeface="Calibri" panose="020F0502020204030204" pitchFamily="34" charset="0"/>
              </a:rPr>
              <a:t>icoh </a:t>
            </a:r>
            <a:r>
              <a:rPr lang="en-US" altLang="zh-CN" sz="1800" dirty="0">
                <a:latin typeface="Calibri" panose="020F0502020204030204" pitchFamily="34" charset="0"/>
                <a:ea typeface="宋体" panose="02010600030101010101" pitchFamily="2" charset="-122"/>
                <a:cs typeface="Calibri" panose="020F0502020204030204" pitchFamily="34" charset="0"/>
              </a:rPr>
              <a:t>stereo </a:t>
            </a:r>
            <a:r>
              <a:rPr lang="en-US" altLang="zh-CN" sz="1800" dirty="0" smtClean="0">
                <a:latin typeface="Calibri" panose="020F0502020204030204" pitchFamily="34" charset="0"/>
                <a:ea typeface="宋体" panose="02010600030101010101" pitchFamily="2" charset="-122"/>
                <a:cs typeface="Calibri" panose="020F0502020204030204" pitchFamily="34" charset="0"/>
              </a:rPr>
              <a:t>Cameras</a:t>
            </a:r>
            <a:endParaRPr lang="zh-CN" altLang="en-US" sz="1800" dirty="0">
              <a:latin typeface="Calibri" panose="020F0502020204030204" pitchFamily="34" charset="0"/>
              <a:ea typeface="宋体" panose="02010600030101010101" pitchFamily="2" charset="-122"/>
              <a:cs typeface="Calibri" panose="020F0502020204030204" pitchFamily="34" charset="0"/>
            </a:endParaRPr>
          </a:p>
          <a:p>
            <a:pPr lvl="1">
              <a:lnSpc>
                <a:spcPct val="120000"/>
              </a:lnSpc>
              <a:spcBef>
                <a:spcPts val="450"/>
              </a:spcBef>
              <a:spcAft>
                <a:spcPts val="450"/>
              </a:spcAft>
              <a:buClr>
                <a:srgbClr val="C00000"/>
              </a:buClr>
              <a:buSzPct val="80000"/>
              <a:buFont typeface="Wingdings" panose="05000000000000000000" pitchFamily="2" charset="2"/>
              <a:buChar char="n"/>
            </a:pPr>
            <a:endParaRPr lang="en-US" altLang="zh-CN" sz="2231" dirty="0" smtClean="0">
              <a:solidFill>
                <a:srgbClr val="00B050"/>
              </a:solidFill>
              <a:latin typeface="Calibri" panose="020F0502020204030204" pitchFamily="34" charset="0"/>
              <a:ea typeface="宋体" panose="02010600030101010101" pitchFamily="2" charset="-122"/>
            </a:endParaRPr>
          </a:p>
        </p:txBody>
      </p:sp>
      <p:sp>
        <p:nvSpPr>
          <p:cNvPr id="5" name="文本框 4"/>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矩形 18"/>
          <p:cNvSpPr/>
          <p:nvPr/>
        </p:nvSpPr>
        <p:spPr>
          <a:xfrm>
            <a:off x="282837" y="4677718"/>
            <a:ext cx="4325471" cy="307777"/>
          </a:xfrm>
          <a:prstGeom prst="rect">
            <a:avLst/>
          </a:prstGeom>
          <a:ln>
            <a:solidFill>
              <a:srgbClr val="00B050"/>
            </a:solidFill>
          </a:ln>
        </p:spPr>
        <p:txBody>
          <a:bodyPr wrap="square">
            <a:spAutoFit/>
          </a:bodyPr>
          <a:lstStyle/>
          <a:p>
            <a:pPr marL="360000" lvl="2" indent="-180000">
              <a:spcBef>
                <a:spcPts val="0"/>
              </a:spcBef>
              <a:spcAft>
                <a:spcPts val="0"/>
              </a:spcAft>
              <a:buClr>
                <a:srgbClr val="C00000"/>
              </a:buClr>
              <a:buSzPct val="80000"/>
              <a:buFont typeface="Wingdings" panose="05000000000000000000" pitchFamily="2" charset="2"/>
              <a:buChar char="ü"/>
            </a:pPr>
            <a:r>
              <a:rPr lang="en-US" altLang="zh-CN" sz="1400" dirty="0">
                <a:latin typeface="Calibri" panose="020F0502020204030204" pitchFamily="34" charset="0"/>
                <a:ea typeface="宋体" panose="02010600030101010101" pitchFamily="2" charset="-122"/>
              </a:rPr>
              <a:t> Patent ID 356: A rectangle detection </a:t>
            </a:r>
            <a:r>
              <a:rPr lang="en-US" altLang="zh-CN" sz="1400" dirty="0" smtClean="0">
                <a:latin typeface="Calibri" panose="020F0502020204030204" pitchFamily="34" charset="0"/>
                <a:ea typeface="宋体" panose="02010600030101010101" pitchFamily="2" charset="-122"/>
              </a:rPr>
              <a:t>method</a:t>
            </a:r>
            <a:endParaRPr lang="en-US" altLang="zh-CN" sz="1400" dirty="0">
              <a:latin typeface="Calibri" panose="020F0502020204030204" pitchFamily="34" charset="0"/>
              <a:ea typeface="宋体" panose="02010600030101010101" pitchFamily="2" charset="-122"/>
            </a:endParaRP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5630" y="2596034"/>
            <a:ext cx="1796436" cy="1800000"/>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0526" y="2596034"/>
            <a:ext cx="2250000" cy="1800000"/>
          </a:xfrm>
          <a:prstGeom prst="rect">
            <a:avLst/>
          </a:prstGeom>
        </p:spPr>
      </p:pic>
      <p:pic>
        <p:nvPicPr>
          <p:cNvPr id="22" name="图片 21"/>
          <p:cNvPicPr>
            <a:picLocks noChangeAspect="1"/>
          </p:cNvPicPr>
          <p:nvPr/>
        </p:nvPicPr>
        <p:blipFill>
          <a:blip r:embed="rId5"/>
          <a:stretch>
            <a:fillRect/>
          </a:stretch>
        </p:blipFill>
        <p:spPr>
          <a:xfrm>
            <a:off x="281762" y="2555837"/>
            <a:ext cx="4508913" cy="1962212"/>
          </a:xfrm>
          <a:prstGeom prst="rect">
            <a:avLst/>
          </a:prstGeom>
        </p:spPr>
      </p:pic>
      <p:sp>
        <p:nvSpPr>
          <p:cNvPr id="23" name="文本框 22"/>
          <p:cNvSpPr txBox="1"/>
          <p:nvPr/>
        </p:nvSpPr>
        <p:spPr>
          <a:xfrm>
            <a:off x="4954790" y="4453964"/>
            <a:ext cx="837089" cy="253916"/>
          </a:xfrm>
          <a:prstGeom prst="rect">
            <a:avLst/>
          </a:prstGeom>
          <a:noFill/>
        </p:spPr>
        <p:txBody>
          <a:bodyPr wrap="none" rtlCol="0">
            <a:spAutoFit/>
          </a:bodyPr>
          <a:lstStyle/>
          <a:p>
            <a:r>
              <a:rPr lang="en-US" altLang="zh-CN" sz="1050" dirty="0" smtClean="0">
                <a:latin typeface="Times New Roman" panose="02020603050405020304" pitchFamily="18" charset="0"/>
                <a:cs typeface="Times New Roman" panose="02020603050405020304" pitchFamily="18" charset="0"/>
              </a:rPr>
              <a:t>Input Image</a:t>
            </a:r>
            <a:endParaRPr lang="zh-CN" altLang="en-US" sz="1050"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7054515" y="4453964"/>
            <a:ext cx="1762021" cy="253916"/>
          </a:xfrm>
          <a:prstGeom prst="rect">
            <a:avLst/>
          </a:prstGeom>
          <a:noFill/>
        </p:spPr>
        <p:txBody>
          <a:bodyPr wrap="none" rtlCol="0">
            <a:spAutoFit/>
          </a:bodyPr>
          <a:lstStyle/>
          <a:p>
            <a:r>
              <a:rPr lang="en-US" altLang="zh-CN" sz="1050" dirty="0" smtClean="0">
                <a:latin typeface="Times New Roman" panose="02020603050405020304" pitchFamily="18" charset="0"/>
                <a:cs typeface="Times New Roman" panose="02020603050405020304" pitchFamily="18" charset="0"/>
              </a:rPr>
              <a:t>Bounding Box &amp; Grip Points</a:t>
            </a:r>
            <a:endParaRPr lang="zh-CN" altLang="en-US" sz="1050"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5794193" y="4453964"/>
            <a:ext cx="896399" cy="253916"/>
          </a:xfrm>
          <a:prstGeom prst="rect">
            <a:avLst/>
          </a:prstGeom>
          <a:noFill/>
        </p:spPr>
        <p:txBody>
          <a:bodyPr wrap="none" rtlCol="0">
            <a:spAutoFit/>
          </a:bodyPr>
          <a:lstStyle/>
          <a:p>
            <a:r>
              <a:rPr lang="en-US" altLang="zh-CN" sz="1050" dirty="0" smtClean="0">
                <a:latin typeface="Times New Roman" panose="02020603050405020304" pitchFamily="18" charset="0"/>
                <a:cs typeface="Times New Roman" panose="02020603050405020304" pitchFamily="18" charset="0"/>
              </a:rPr>
              <a:t>Result Image</a:t>
            </a:r>
            <a:endParaRPr lang="zh-CN" altLang="en-US" sz="105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219769" y="2319035"/>
            <a:ext cx="5278046" cy="276999"/>
          </a:xfrm>
          <a:prstGeom prst="rect">
            <a:avLst/>
          </a:prstGeom>
          <a:noFill/>
        </p:spPr>
        <p:txBody>
          <a:bodyPr wrap="square" rtlCol="0">
            <a:spAutoFit/>
          </a:bodyPr>
          <a:lstStyle/>
          <a:p>
            <a:r>
              <a:rPr lang="en-US" altLang="zh-CN" sz="1200" dirty="0">
                <a:latin typeface="Calibri" panose="020F0502020204030204" pitchFamily="34" charset="0"/>
                <a:cs typeface="Calibri" panose="020F0502020204030204" pitchFamily="34" charset="0"/>
              </a:rPr>
              <a:t>* </a:t>
            </a:r>
            <a:r>
              <a:rPr lang="en-US" altLang="zh-CN" sz="1200" dirty="0" smtClean="0">
                <a:latin typeface="Calibri" panose="020F0502020204030204" pitchFamily="34" charset="0"/>
                <a:cs typeface="Calibri" panose="020F0502020204030204" pitchFamily="34" charset="0"/>
              </a:rPr>
              <a:t>Comparison with OSegm2.0 ( </a:t>
            </a:r>
            <a:r>
              <a:rPr lang="en-US" altLang="zh-CN" sz="1200" dirty="0">
                <a:latin typeface="Calibri" panose="020F0502020204030204" pitchFamily="34" charset="0"/>
                <a:cs typeface="Calibri" panose="020F0502020204030204" pitchFamily="34" charset="0"/>
              </a:rPr>
              <a:t>A primary </a:t>
            </a:r>
            <a:r>
              <a:rPr lang="en-US" altLang="zh-CN" sz="1200" dirty="0" smtClean="0">
                <a:latin typeface="Calibri" panose="020F0502020204030204" pitchFamily="34" charset="0"/>
                <a:cs typeface="Calibri" panose="020F0502020204030204" pitchFamily="34" charset="0"/>
              </a:rPr>
              <a:t>version of the picking method )</a:t>
            </a:r>
            <a:endParaRPr lang="en-US" altLang="zh-C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149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14"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randombar(horizontal)">
                                      <p:cBhvr>
                                        <p:cTn id="13" dur="500"/>
                                        <p:tgtEl>
                                          <p:spTgt spid="2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randombar(horizontal)">
                                      <p:cBhvr>
                                        <p:cTn id="16" dur="500"/>
                                        <p:tgtEl>
                                          <p:spTgt spid="2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randombar(horizontal)">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randombar(horizontal)">
                                      <p:cBhvr>
                                        <p:cTn id="24" dur="500"/>
                                        <p:tgtEl>
                                          <p:spTgt spid="14"/>
                                        </p:tgtEl>
                                      </p:cBhvr>
                                    </p:animEffect>
                                  </p:childTnLst>
                                </p:cTn>
                              </p:par>
                              <p:par>
                                <p:cTn id="25" presetID="14" presetClass="entr" presetSubtype="1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randombar(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P spid="24" grpId="0"/>
      <p:bldP spid="25"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657803" y="2164106"/>
            <a:ext cx="3385458" cy="2307252"/>
          </a:xfrm>
          <a:prstGeom prst="rect">
            <a:avLst/>
          </a:prstGeom>
        </p:spPr>
      </p:pic>
      <p:sp>
        <p:nvSpPr>
          <p:cNvPr id="2" name="标题 1"/>
          <p:cNvSpPr>
            <a:spLocks noGrp="1"/>
          </p:cNvSpPr>
          <p:nvPr>
            <p:ph type="title"/>
          </p:nvPr>
        </p:nvSpPr>
        <p:spPr/>
        <p:txBody>
          <a:bodyPr/>
          <a:lstStyle/>
          <a:p>
            <a:r>
              <a:rPr lang="en-US" altLang="zh-CN" dirty="0" smtClean="0">
                <a:ea typeface="Cambria Math" panose="02040503050406030204" pitchFamily="18" charset="0"/>
                <a:cs typeface="Arial Unicode MS" panose="020B0604020202020204" pitchFamily="34" charset="-122"/>
              </a:rPr>
              <a:t>2. Job Summary</a:t>
            </a:r>
            <a:endParaRPr lang="en-US" altLang="zh-CN" dirty="0"/>
          </a:p>
        </p:txBody>
      </p:sp>
      <p:sp>
        <p:nvSpPr>
          <p:cNvPr id="7" name="灯片编号占位符 6"/>
          <p:cNvSpPr>
            <a:spLocks noGrp="1"/>
          </p:cNvSpPr>
          <p:nvPr>
            <p:ph type="sldNum" sz="quarter" idx="12"/>
          </p:nvPr>
        </p:nvSpPr>
        <p:spPr>
          <a:xfrm>
            <a:off x="6447607" y="5061699"/>
            <a:ext cx="1970087" cy="273844"/>
          </a:xfrm>
        </p:spPr>
        <p:txBody>
          <a:bodyPr/>
          <a:lstStyle/>
          <a:p>
            <a:fld id="{97D4AEF7-9079-46F4-AC45-A4671201B09F}" type="slidenum">
              <a:rPr lang="zh-CN" altLang="en-US" sz="1200"/>
              <a:pPr/>
              <a:t>7</a:t>
            </a:fld>
            <a:endParaRPr lang="zh-CN" altLang="en-US" sz="1200" dirty="0"/>
          </a:p>
        </p:txBody>
      </p:sp>
      <p:sp>
        <p:nvSpPr>
          <p:cNvPr id="33" name="内容占位符 2"/>
          <p:cNvSpPr txBox="1">
            <a:spLocks/>
          </p:cNvSpPr>
          <p:nvPr/>
        </p:nvSpPr>
        <p:spPr bwMode="auto">
          <a:xfrm>
            <a:off x="750794" y="1017811"/>
            <a:ext cx="7455657" cy="55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20000"/>
              </a:lnSpc>
              <a:spcBef>
                <a:spcPts val="0"/>
              </a:spcBef>
              <a:spcAft>
                <a:spcPts val="0"/>
              </a:spcAft>
            </a:pPr>
            <a:r>
              <a:rPr lang="en-US" altLang="zh-CN" sz="2000" dirty="0" smtClean="0">
                <a:latin typeface="Calibri" panose="020F0502020204030204" pitchFamily="34" charset="0"/>
                <a:ea typeface="宋体" panose="02010600030101010101" pitchFamily="2" charset="-122"/>
              </a:rPr>
              <a:t>  </a:t>
            </a:r>
            <a:r>
              <a:rPr lang="en-US" altLang="zh-CN" sz="2800" dirty="0">
                <a:solidFill>
                  <a:srgbClr val="FF0000"/>
                </a:solidFill>
                <a:latin typeface="Calibri" panose="020F0502020204030204" pitchFamily="34" charset="0"/>
                <a:ea typeface="宋体" panose="02010600030101010101" pitchFamily="2" charset="-122"/>
              </a:rPr>
              <a:t>Robotic: </a:t>
            </a:r>
            <a:r>
              <a:rPr lang="en-US" altLang="zh-CN" sz="2800" dirty="0">
                <a:latin typeface="Calibri" panose="020F0502020204030204" pitchFamily="34" charset="0"/>
                <a:ea typeface="宋体" panose="02010600030101010101" pitchFamily="2" charset="-122"/>
              </a:rPr>
              <a:t>Grip Posture Detection for Robot Hand </a:t>
            </a:r>
          </a:p>
          <a:p>
            <a:pPr lvl="1">
              <a:lnSpc>
                <a:spcPct val="120000"/>
              </a:lnSpc>
              <a:spcBef>
                <a:spcPts val="0"/>
              </a:spcBef>
              <a:spcAft>
                <a:spcPts val="0"/>
              </a:spcAft>
              <a:buClr>
                <a:srgbClr val="C00000"/>
              </a:buClr>
              <a:buSzPct val="100000"/>
              <a:buFont typeface="Wingdings" panose="05000000000000000000" pitchFamily="2" charset="2"/>
              <a:buChar char="n"/>
            </a:pPr>
            <a:r>
              <a:rPr lang="en-US" altLang="zh-CN" sz="1600" dirty="0" smtClean="0">
                <a:latin typeface="Calibri" panose="020F0502020204030204" pitchFamily="34" charset="0"/>
                <a:ea typeface="宋体" panose="02010600030101010101" pitchFamily="2" charset="-122"/>
              </a:rPr>
              <a:t>  Eye: Ricoh Stereo Camera; Hand: Vacuum adsorber &amp; Gripper</a:t>
            </a:r>
          </a:p>
          <a:p>
            <a:pPr lvl="1">
              <a:lnSpc>
                <a:spcPct val="120000"/>
              </a:lnSpc>
              <a:spcBef>
                <a:spcPts val="0"/>
              </a:spcBef>
              <a:spcAft>
                <a:spcPts val="0"/>
              </a:spcAft>
              <a:buClr>
                <a:srgbClr val="C00000"/>
              </a:buClr>
              <a:buSzPct val="100000"/>
              <a:buFont typeface="Wingdings" panose="05000000000000000000" pitchFamily="2" charset="2"/>
              <a:buChar char="n"/>
            </a:pPr>
            <a:r>
              <a:rPr lang="en-US" altLang="zh-CN" sz="1600" b="1" dirty="0">
                <a:solidFill>
                  <a:srgbClr val="339966"/>
                </a:solidFill>
                <a:latin typeface="Calibri" panose="020F0502020204030204" pitchFamily="34" charset="0"/>
                <a:ea typeface="宋体" panose="02010600030101010101" pitchFamily="2" charset="-122"/>
              </a:rPr>
              <a:t> </a:t>
            </a:r>
            <a:r>
              <a:rPr lang="en-US" altLang="zh-CN" sz="1600" b="1" dirty="0" smtClean="0">
                <a:solidFill>
                  <a:srgbClr val="339966"/>
                </a:solidFill>
                <a:latin typeface="Calibri" panose="020F0502020204030204" pitchFamily="34" charset="0"/>
                <a:ea typeface="宋体" panose="02010600030101010101" pitchFamily="2" charset="-122"/>
              </a:rPr>
              <a:t> Brain</a:t>
            </a:r>
            <a:r>
              <a:rPr lang="en-US" altLang="zh-CN" sz="1600" dirty="0" smtClean="0">
                <a:latin typeface="Calibri" panose="020F0502020204030204" pitchFamily="34" charset="0"/>
                <a:ea typeface="宋体" panose="02010600030101010101" pitchFamily="2" charset="-122"/>
              </a:rPr>
              <a:t>: SRCB’s </a:t>
            </a:r>
            <a:r>
              <a:rPr lang="en-US" altLang="zh-CN" sz="1600" dirty="0">
                <a:solidFill>
                  <a:srgbClr val="339966"/>
                </a:solidFill>
                <a:latin typeface="Calibri" panose="020F0502020204030204" pitchFamily="34" charset="0"/>
                <a:ea typeface="宋体" panose="02010600030101010101" pitchFamily="2" charset="-122"/>
              </a:rPr>
              <a:t>Grip/Adsorb posture estimation algorithm</a:t>
            </a:r>
          </a:p>
          <a:p>
            <a:pPr lvl="1">
              <a:lnSpc>
                <a:spcPct val="120000"/>
              </a:lnSpc>
              <a:spcBef>
                <a:spcPts val="0"/>
              </a:spcBef>
              <a:spcAft>
                <a:spcPts val="0"/>
              </a:spcAft>
              <a:buClr>
                <a:srgbClr val="C00000"/>
              </a:buClr>
              <a:buSzPct val="100000"/>
              <a:buFont typeface="Wingdings" panose="05000000000000000000" pitchFamily="2" charset="2"/>
              <a:buChar char="n"/>
            </a:pPr>
            <a:r>
              <a:rPr lang="en-US" altLang="zh-CN" sz="1600" dirty="0" smtClean="0">
                <a:latin typeface="Calibri" panose="020F0502020204030204" pitchFamily="34" charset="0"/>
                <a:ea typeface="宋体" panose="02010600030101010101" pitchFamily="2" charset="-122"/>
              </a:rPr>
              <a:t>  My work: </a:t>
            </a:r>
            <a:r>
              <a:rPr lang="en-US" altLang="zh-CN" sz="1600" dirty="0" smtClean="0">
                <a:solidFill>
                  <a:srgbClr val="FF0000"/>
                </a:solidFill>
                <a:latin typeface="Calibri" panose="020F0502020204030204" pitchFamily="34" charset="0"/>
                <a:ea typeface="宋体" panose="02010600030101010101" pitchFamily="2" charset="-122"/>
              </a:rPr>
              <a:t>Design detailed algorithm </a:t>
            </a:r>
            <a:r>
              <a:rPr lang="en-US" altLang="zh-CN" sz="1600" dirty="0" smtClean="0">
                <a:latin typeface="Calibri" panose="020F0502020204030204" pitchFamily="34" charset="0"/>
                <a:ea typeface="宋体" panose="02010600030101010101" pitchFamily="2" charset="-122"/>
              </a:rPr>
              <a:t>after discussion </a:t>
            </a:r>
          </a:p>
          <a:p>
            <a:pPr marL="192882" lvl="1" indent="0">
              <a:lnSpc>
                <a:spcPct val="120000"/>
              </a:lnSpc>
              <a:spcBef>
                <a:spcPts val="0"/>
              </a:spcBef>
              <a:spcAft>
                <a:spcPts val="0"/>
              </a:spcAft>
              <a:buClr>
                <a:srgbClr val="C00000"/>
              </a:buClr>
              <a:buSzPct val="100000"/>
              <a:buNone/>
            </a:pPr>
            <a:r>
              <a:rPr lang="en-US" altLang="zh-CN" sz="1600" dirty="0">
                <a:latin typeface="Calibri" panose="020F0502020204030204" pitchFamily="34" charset="0"/>
                <a:ea typeface="宋体" panose="02010600030101010101" pitchFamily="2" charset="-122"/>
              </a:rPr>
              <a:t>w</a:t>
            </a:r>
            <a:r>
              <a:rPr lang="en-US" altLang="zh-CN" sz="1600" dirty="0" smtClean="0">
                <a:latin typeface="Calibri" panose="020F0502020204030204" pitchFamily="34" charset="0"/>
                <a:ea typeface="宋体" panose="02010600030101010101" pitchFamily="2" charset="-122"/>
              </a:rPr>
              <a:t>ith my partner;</a:t>
            </a:r>
            <a:r>
              <a:rPr lang="en-US" altLang="zh-CN" sz="1600" dirty="0" smtClean="0">
                <a:solidFill>
                  <a:srgbClr val="FF0000"/>
                </a:solidFill>
                <a:latin typeface="Calibri" panose="020F0502020204030204" pitchFamily="34" charset="0"/>
                <a:ea typeface="宋体" panose="02010600030101010101" pitchFamily="2" charset="-122"/>
              </a:rPr>
              <a:t> Implement </a:t>
            </a:r>
            <a:r>
              <a:rPr lang="en-US" altLang="zh-CN" sz="1600" dirty="0" smtClean="0">
                <a:latin typeface="Calibri" panose="020F0502020204030204" pitchFamily="34" charset="0"/>
                <a:ea typeface="宋体" panose="02010600030101010101" pitchFamily="2" charset="-122"/>
              </a:rPr>
              <a:t>and</a:t>
            </a:r>
            <a:r>
              <a:rPr lang="en-US" altLang="zh-CN" sz="1600" dirty="0" smtClean="0">
                <a:solidFill>
                  <a:srgbClr val="FF0000"/>
                </a:solidFill>
                <a:latin typeface="Calibri" panose="020F0502020204030204" pitchFamily="34" charset="0"/>
                <a:ea typeface="宋体" panose="02010600030101010101" pitchFamily="2" charset="-122"/>
              </a:rPr>
              <a:t> test </a:t>
            </a:r>
            <a:r>
              <a:rPr lang="en-US" altLang="zh-CN" sz="1600" dirty="0" smtClean="0">
                <a:latin typeface="Calibri" panose="020F0502020204030204" pitchFamily="34" charset="0"/>
                <a:ea typeface="宋体" panose="02010600030101010101" pitchFamily="2" charset="-122"/>
              </a:rPr>
              <a:t>the program.</a:t>
            </a:r>
          </a:p>
        </p:txBody>
      </p:sp>
      <p:sp>
        <p:nvSpPr>
          <p:cNvPr id="5" name="文本框 4"/>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387623143"/>
              </p:ext>
            </p:extLst>
          </p:nvPr>
        </p:nvGraphicFramePr>
        <p:xfrm>
          <a:off x="838200" y="3123609"/>
          <a:ext cx="4661646" cy="1493520"/>
        </p:xfrm>
        <a:graphic>
          <a:graphicData uri="http://schemas.openxmlformats.org/drawingml/2006/table">
            <a:tbl>
              <a:tblPr firstRow="1" bandRow="1">
                <a:tableStyleId>{5940675A-B579-460E-94D1-54222C63F5DA}</a:tableStyleId>
              </a:tblPr>
              <a:tblGrid>
                <a:gridCol w="1129553"/>
                <a:gridCol w="1367118"/>
                <a:gridCol w="2164975"/>
              </a:tblGrid>
              <a:tr h="314105">
                <a:tc>
                  <a:txBody>
                    <a:bodyPr/>
                    <a:lstStyle/>
                    <a:p>
                      <a:pPr algn="ctr"/>
                      <a:r>
                        <a:rPr lang="en-US" altLang="zh-CN" sz="1600" b="1" dirty="0" smtClean="0"/>
                        <a:t>Evaluation</a:t>
                      </a:r>
                      <a:endParaRPr lang="zh-CN" altLang="en-US" sz="1600" b="1" dirty="0"/>
                    </a:p>
                  </a:txBody>
                  <a:tcPr anchor="ctr">
                    <a:solidFill>
                      <a:srgbClr val="D1FFD1"/>
                    </a:solidFill>
                  </a:tcPr>
                </a:tc>
                <a:tc>
                  <a:txBody>
                    <a:bodyPr/>
                    <a:lstStyle/>
                    <a:p>
                      <a:pPr algn="ctr"/>
                      <a:r>
                        <a:rPr lang="en-US" altLang="zh-CN" sz="1600" dirty="0" smtClean="0"/>
                        <a:t>Success</a:t>
                      </a:r>
                      <a:r>
                        <a:rPr lang="en-US" altLang="zh-CN" sz="1600" baseline="0" dirty="0" smtClean="0"/>
                        <a:t> Rate</a:t>
                      </a:r>
                      <a:endParaRPr lang="zh-CN" altLang="en-US" sz="1600" dirty="0"/>
                    </a:p>
                  </a:txBody>
                  <a:tcPr anchor="ctr">
                    <a:solidFill>
                      <a:srgbClr val="D1FFD1"/>
                    </a:solidFill>
                  </a:tcPr>
                </a:tc>
                <a:tc>
                  <a:txBody>
                    <a:bodyPr/>
                    <a:lstStyle/>
                    <a:p>
                      <a:pPr algn="ctr"/>
                      <a:r>
                        <a:rPr lang="en-US" altLang="zh-CN" sz="1600" dirty="0" smtClean="0"/>
                        <a:t>Speed</a:t>
                      </a:r>
                      <a:endParaRPr lang="zh-CN" altLang="en-US" sz="1600" dirty="0"/>
                    </a:p>
                  </a:txBody>
                  <a:tcPr anchor="ctr">
                    <a:solidFill>
                      <a:srgbClr val="D1FFD1"/>
                    </a:solidFill>
                  </a:tcPr>
                </a:tc>
              </a:tr>
              <a:tr h="517804">
                <a:tc>
                  <a:txBody>
                    <a:bodyPr/>
                    <a:lstStyle/>
                    <a:p>
                      <a:pPr algn="ctr"/>
                      <a:r>
                        <a:rPr lang="en-US" altLang="zh-CN" sz="1600" dirty="0" smtClean="0">
                          <a:solidFill>
                            <a:srgbClr val="FF0000"/>
                          </a:solidFill>
                        </a:rPr>
                        <a:t>SRCB</a:t>
                      </a:r>
                      <a:endParaRPr lang="zh-CN" altLang="en-US" sz="1600" dirty="0">
                        <a:solidFill>
                          <a:srgbClr val="FF0000"/>
                        </a:solidFill>
                      </a:endParaRPr>
                    </a:p>
                  </a:txBody>
                  <a:tcPr anchor="ctr">
                    <a:solidFill>
                      <a:srgbClr val="D1FFD1"/>
                    </a:solidFill>
                  </a:tcPr>
                </a:tc>
                <a:tc>
                  <a:txBody>
                    <a:bodyPr/>
                    <a:lstStyle/>
                    <a:p>
                      <a:pPr algn="ctr"/>
                      <a:r>
                        <a:rPr lang="en-US" altLang="zh-CN" sz="1600" dirty="0" smtClean="0">
                          <a:solidFill>
                            <a:srgbClr val="FF0000"/>
                          </a:solidFill>
                        </a:rPr>
                        <a:t>98%</a:t>
                      </a:r>
                      <a:endParaRPr lang="zh-CN" altLang="en-US" sz="1600" dirty="0">
                        <a:solidFill>
                          <a:srgbClr val="FF0000"/>
                        </a:solidFill>
                      </a:endParaRPr>
                    </a:p>
                  </a:txBody>
                  <a:tcPr anchor="ctr">
                    <a:solidFill>
                      <a:srgbClr val="D1FFD1"/>
                    </a:solidFill>
                  </a:tcPr>
                </a:tc>
                <a:tc>
                  <a:txBody>
                    <a:bodyPr/>
                    <a:lstStyle/>
                    <a:p>
                      <a:pPr algn="l"/>
                      <a:r>
                        <a:rPr lang="en-US" altLang="zh-CN" sz="1600" dirty="0" smtClean="0">
                          <a:solidFill>
                            <a:srgbClr val="FF0000"/>
                          </a:solidFill>
                        </a:rPr>
                        <a:t>1.3 Sec (10 pieces)</a:t>
                      </a:r>
                    </a:p>
                    <a:p>
                      <a:pPr marL="0" marR="0" indent="0" algn="l" defTabSz="385763" rtl="0" eaLnBrk="1" fontAlgn="auto" latinLnBrk="0" hangingPunct="1">
                        <a:lnSpc>
                          <a:spcPct val="100000"/>
                        </a:lnSpc>
                        <a:spcBef>
                          <a:spcPts val="0"/>
                        </a:spcBef>
                        <a:spcAft>
                          <a:spcPts val="0"/>
                        </a:spcAft>
                        <a:buClrTx/>
                        <a:buSzTx/>
                        <a:buFontTx/>
                        <a:buNone/>
                        <a:tabLst/>
                        <a:defRPr/>
                      </a:pPr>
                      <a:r>
                        <a:rPr lang="en-US" altLang="zh-CN" sz="1600" dirty="0" smtClean="0">
                          <a:solidFill>
                            <a:srgbClr val="FF0000"/>
                          </a:solidFill>
                        </a:rPr>
                        <a:t>1.7 Sec (100 pieces)</a:t>
                      </a:r>
                      <a:endParaRPr lang="zh-CN" altLang="en-US" sz="1600" dirty="0" smtClean="0">
                        <a:solidFill>
                          <a:srgbClr val="FF0000"/>
                        </a:solidFill>
                      </a:endParaRPr>
                    </a:p>
                  </a:txBody>
                  <a:tcPr anchor="ctr">
                    <a:solidFill>
                      <a:srgbClr val="D1FFD1"/>
                    </a:solidFill>
                  </a:tcPr>
                </a:tc>
              </a:tr>
              <a:tr h="381528">
                <a:tc>
                  <a:txBody>
                    <a:bodyPr/>
                    <a:lstStyle/>
                    <a:p>
                      <a:pPr algn="ctr"/>
                      <a:r>
                        <a:rPr lang="en-US" altLang="zh-CN" sz="1600" dirty="0" smtClean="0"/>
                        <a:t>HALCON</a:t>
                      </a:r>
                      <a:endParaRPr lang="zh-CN" altLang="en-US" sz="1600" dirty="0"/>
                    </a:p>
                  </a:txBody>
                  <a:tcPr anchor="ctr">
                    <a:solidFill>
                      <a:srgbClr val="D1FFD1"/>
                    </a:solidFill>
                  </a:tcPr>
                </a:tc>
                <a:tc>
                  <a:txBody>
                    <a:bodyPr/>
                    <a:lstStyle/>
                    <a:p>
                      <a:pPr algn="ctr"/>
                      <a:r>
                        <a:rPr lang="en-US" altLang="zh-CN" sz="1600" dirty="0" smtClean="0"/>
                        <a:t>90%</a:t>
                      </a:r>
                      <a:endParaRPr lang="zh-CN" altLang="en-US" sz="1600" dirty="0"/>
                    </a:p>
                  </a:txBody>
                  <a:tcPr anchor="ctr">
                    <a:solidFill>
                      <a:srgbClr val="D1FFD1"/>
                    </a:solidFill>
                  </a:tcPr>
                </a:tc>
                <a:tc>
                  <a:txBody>
                    <a:bodyPr/>
                    <a:lstStyle/>
                    <a:p>
                      <a:pPr algn="l"/>
                      <a:r>
                        <a:rPr lang="en-US" altLang="zh-CN" sz="1600" dirty="0" smtClean="0"/>
                        <a:t>1.7 Sec (10 pieces)</a:t>
                      </a:r>
                    </a:p>
                    <a:p>
                      <a:pPr marL="0" marR="0" indent="0" algn="l" defTabSz="385763" rtl="0" eaLnBrk="1" fontAlgn="auto" latinLnBrk="0" hangingPunct="1">
                        <a:lnSpc>
                          <a:spcPct val="100000"/>
                        </a:lnSpc>
                        <a:spcBef>
                          <a:spcPts val="0"/>
                        </a:spcBef>
                        <a:spcAft>
                          <a:spcPts val="0"/>
                        </a:spcAft>
                        <a:buClrTx/>
                        <a:buSzTx/>
                        <a:buFontTx/>
                        <a:buNone/>
                        <a:tabLst/>
                        <a:defRPr/>
                      </a:pPr>
                      <a:r>
                        <a:rPr lang="en-US" altLang="zh-CN" sz="1600" dirty="0" smtClean="0"/>
                        <a:t>3.7 Sec (100 pieces)</a:t>
                      </a:r>
                      <a:endParaRPr lang="zh-CN" altLang="en-US" sz="1600" dirty="0" smtClean="0"/>
                    </a:p>
                  </a:txBody>
                  <a:tcPr anchor="ctr">
                    <a:solidFill>
                      <a:srgbClr val="D1FFD1"/>
                    </a:solidFill>
                  </a:tcPr>
                </a:tc>
              </a:tr>
            </a:tbl>
          </a:graphicData>
        </a:graphic>
      </p:graphicFrame>
      <p:sp>
        <p:nvSpPr>
          <p:cNvPr id="8" name="矩形 7"/>
          <p:cNvSpPr/>
          <p:nvPr/>
        </p:nvSpPr>
        <p:spPr>
          <a:xfrm>
            <a:off x="838200" y="4745408"/>
            <a:ext cx="6088693" cy="523220"/>
          </a:xfrm>
          <a:prstGeom prst="rect">
            <a:avLst/>
          </a:prstGeom>
          <a:ln>
            <a:solidFill>
              <a:srgbClr val="00B050"/>
            </a:solidFill>
          </a:ln>
        </p:spPr>
        <p:txBody>
          <a:bodyPr wrap="square">
            <a:spAutoFit/>
          </a:bodyPr>
          <a:lstStyle/>
          <a:p>
            <a:pPr marL="360000" lvl="2" indent="-180000">
              <a:spcBef>
                <a:spcPts val="0"/>
              </a:spcBef>
              <a:spcAft>
                <a:spcPts val="0"/>
              </a:spcAft>
              <a:buClr>
                <a:srgbClr val="C00000"/>
              </a:buClr>
              <a:buSzPct val="80000"/>
              <a:buFont typeface="Wingdings" panose="05000000000000000000" pitchFamily="2" charset="2"/>
              <a:buChar char="ü"/>
            </a:pPr>
            <a:r>
              <a:rPr lang="en-US" altLang="zh-CN" sz="1400" dirty="0">
                <a:latin typeface="Calibri" panose="020F0502020204030204" pitchFamily="34" charset="0"/>
                <a:ea typeface="宋体" panose="02010600030101010101" pitchFamily="2" charset="-122"/>
              </a:rPr>
              <a:t>Patent ID 375: Tri-Point Features for 3D Recognition and Pose Estimation</a:t>
            </a:r>
          </a:p>
          <a:p>
            <a:pPr marL="360000" lvl="2" indent="-180000">
              <a:spcBef>
                <a:spcPts val="0"/>
              </a:spcBef>
              <a:spcAft>
                <a:spcPts val="0"/>
              </a:spcAft>
              <a:buClr>
                <a:srgbClr val="C00000"/>
              </a:buClr>
              <a:buSzPct val="80000"/>
              <a:buFont typeface="Wingdings" panose="05000000000000000000" pitchFamily="2" charset="2"/>
              <a:buChar char="ü"/>
            </a:pPr>
            <a:r>
              <a:rPr lang="en-US" altLang="zh-CN" sz="1400" dirty="0" smtClean="0">
                <a:latin typeface="Calibri" panose="020F0502020204030204" pitchFamily="34" charset="0"/>
                <a:ea typeface="宋体" panose="02010600030101010101" pitchFamily="2" charset="-122"/>
              </a:rPr>
              <a:t>Patent </a:t>
            </a:r>
            <a:r>
              <a:rPr lang="en-US" altLang="zh-CN" sz="1400" dirty="0">
                <a:latin typeface="Calibri" panose="020F0502020204030204" pitchFamily="34" charset="0"/>
                <a:ea typeface="宋体" panose="02010600030101010101" pitchFamily="2" charset="-122"/>
              </a:rPr>
              <a:t>ID 407: Picking method for randomly placed objects</a:t>
            </a:r>
          </a:p>
        </p:txBody>
      </p:sp>
      <p:sp>
        <p:nvSpPr>
          <p:cNvPr id="6" name="文本框 5"/>
          <p:cNvSpPr txBox="1"/>
          <p:nvPr/>
        </p:nvSpPr>
        <p:spPr>
          <a:xfrm>
            <a:off x="750794" y="2859340"/>
            <a:ext cx="5278046" cy="276999"/>
          </a:xfrm>
          <a:prstGeom prst="rect">
            <a:avLst/>
          </a:prstGeom>
          <a:noFill/>
        </p:spPr>
        <p:txBody>
          <a:bodyPr wrap="square" rtlCol="0">
            <a:spAutoFit/>
          </a:bodyPr>
          <a:lstStyle/>
          <a:p>
            <a:r>
              <a:rPr lang="en-US" altLang="zh-CN" sz="1200" dirty="0">
                <a:latin typeface="Calibri" panose="020F0502020204030204" pitchFamily="34" charset="0"/>
                <a:cs typeface="Calibri" panose="020F0502020204030204" pitchFamily="34" charset="0"/>
              </a:rPr>
              <a:t>* </a:t>
            </a:r>
            <a:r>
              <a:rPr lang="en-US" altLang="zh-CN" sz="1200" dirty="0" smtClean="0">
                <a:latin typeface="Calibri" panose="020F0502020204030204" pitchFamily="34" charset="0"/>
                <a:cs typeface="Calibri" panose="020F0502020204030204" pitchFamily="34" charset="0"/>
              </a:rPr>
              <a:t>Comparison with </a:t>
            </a:r>
            <a:r>
              <a:rPr lang="en-US" altLang="zh-CN" sz="1200" dirty="0">
                <a:latin typeface="Calibri" panose="020F0502020204030204" pitchFamily="34" charset="0"/>
                <a:cs typeface="Calibri" panose="020F0502020204030204" pitchFamily="34" charset="0"/>
              </a:rPr>
              <a:t>HALCON’s </a:t>
            </a:r>
            <a:r>
              <a:rPr lang="en-US" altLang="zh-CN" sz="1200" dirty="0" smtClean="0">
                <a:latin typeface="Calibri" panose="020F0502020204030204" pitchFamily="34" charset="0"/>
                <a:cs typeface="Calibri" panose="020F0502020204030204" pitchFamily="34" charset="0"/>
              </a:rPr>
              <a:t>library (by </a:t>
            </a:r>
            <a:r>
              <a:rPr lang="en-US" altLang="zh-CN" sz="1200" dirty="0" err="1" smtClean="0">
                <a:latin typeface="Calibri" panose="020F0502020204030204" pitchFamily="34" charset="0"/>
                <a:cs typeface="Calibri" panose="020F0502020204030204" pitchFamily="34" charset="0"/>
              </a:rPr>
              <a:t>Nagashima</a:t>
            </a:r>
            <a:r>
              <a:rPr lang="en-US" altLang="zh-CN" sz="1200" dirty="0" smtClean="0">
                <a:latin typeface="Calibri" panose="020F0502020204030204" pitchFamily="34" charset="0"/>
                <a:cs typeface="Calibri" panose="020F0502020204030204" pitchFamily="34" charset="0"/>
              </a:rPr>
              <a:t>-san from </a:t>
            </a:r>
            <a:r>
              <a:rPr lang="en-US" altLang="zh-CN" sz="1200" dirty="0" err="1" smtClean="0">
                <a:latin typeface="Calibri" panose="020F0502020204030204" pitchFamily="34" charset="0"/>
                <a:cs typeface="Calibri" panose="020F0502020204030204" pitchFamily="34" charset="0"/>
              </a:rPr>
              <a:t>Phc</a:t>
            </a:r>
            <a:r>
              <a:rPr lang="en-US" altLang="zh-CN" sz="1200" dirty="0" smtClean="0">
                <a:latin typeface="Calibri" panose="020F0502020204030204" pitchFamily="34" charset="0"/>
                <a:cs typeface="Calibri" panose="020F0502020204030204" pitchFamily="34" charset="0"/>
              </a:rPr>
              <a:t>)</a:t>
            </a:r>
            <a:endParaRPr lang="en-US" altLang="zh-CN"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766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xEl>
                                              <p:pRg st="2" end="2"/>
                                            </p:txEl>
                                          </p:spTgt>
                                        </p:tgtEl>
                                        <p:attrNameLst>
                                          <p:attrName>style.visibility</p:attrName>
                                        </p:attrNameLst>
                                      </p:cBhvr>
                                      <p:to>
                                        <p:strVal val="visible"/>
                                      </p:to>
                                    </p:set>
                                    <p:animEffect transition="in" filter="randombar(horizontal)">
                                      <p:cBhvr>
                                        <p:cTn id="7" dur="500"/>
                                        <p:tgtEl>
                                          <p:spTgt spid="33">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3">
                                            <p:txEl>
                                              <p:pRg st="3" end="3"/>
                                            </p:txEl>
                                          </p:spTgt>
                                        </p:tgtEl>
                                        <p:attrNameLst>
                                          <p:attrName>style.visibility</p:attrName>
                                        </p:attrNameLst>
                                      </p:cBhvr>
                                      <p:to>
                                        <p:strVal val="visible"/>
                                      </p:to>
                                    </p:set>
                                    <p:animEffect transition="in" filter="randombar(horizontal)">
                                      <p:cBhvr>
                                        <p:cTn id="10" dur="500"/>
                                        <p:tgtEl>
                                          <p:spTgt spid="33">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3">
                                            <p:txEl>
                                              <p:pRg st="4" end="4"/>
                                            </p:txEl>
                                          </p:spTgt>
                                        </p:tgtEl>
                                        <p:attrNameLst>
                                          <p:attrName>style.visibility</p:attrName>
                                        </p:attrNameLst>
                                      </p:cBhvr>
                                      <p:to>
                                        <p:strVal val="visible"/>
                                      </p:to>
                                    </p:set>
                                    <p:animEffect transition="in" filter="randombar(horizontal)">
                                      <p:cBhvr>
                                        <p:cTn id="13" dur="500"/>
                                        <p:tgtEl>
                                          <p:spTgt spid="3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par>
                                <p:cTn id="19" presetID="14"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Cambria Math" panose="02040503050406030204" pitchFamily="18" charset="0"/>
                <a:cs typeface="Arial Unicode MS" panose="020B0604020202020204" pitchFamily="34" charset="-122"/>
              </a:rPr>
              <a:t>2. Job Summary</a:t>
            </a:r>
            <a:endParaRPr lang="en-US" altLang="zh-CN" dirty="0"/>
          </a:p>
        </p:txBody>
      </p:sp>
      <p:sp>
        <p:nvSpPr>
          <p:cNvPr id="7" name="灯片编号占位符 6"/>
          <p:cNvSpPr>
            <a:spLocks noGrp="1"/>
          </p:cNvSpPr>
          <p:nvPr>
            <p:ph type="sldNum" sz="quarter" idx="12"/>
          </p:nvPr>
        </p:nvSpPr>
        <p:spPr>
          <a:xfrm>
            <a:off x="6447607" y="5061699"/>
            <a:ext cx="1970087" cy="273844"/>
          </a:xfrm>
        </p:spPr>
        <p:txBody>
          <a:bodyPr/>
          <a:lstStyle/>
          <a:p>
            <a:fld id="{97D4AEF7-9079-46F4-AC45-A4671201B09F}" type="slidenum">
              <a:rPr lang="zh-CN" altLang="en-US" sz="1200"/>
              <a:pPr/>
              <a:t>8</a:t>
            </a:fld>
            <a:endParaRPr lang="zh-CN" altLang="en-US" sz="1200" dirty="0"/>
          </a:p>
        </p:txBody>
      </p:sp>
      <p:sp>
        <p:nvSpPr>
          <p:cNvPr id="33" name="内容占位符 2"/>
          <p:cNvSpPr txBox="1">
            <a:spLocks/>
          </p:cNvSpPr>
          <p:nvPr/>
        </p:nvSpPr>
        <p:spPr bwMode="auto">
          <a:xfrm>
            <a:off x="750794" y="1110799"/>
            <a:ext cx="8126988" cy="55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20000"/>
              </a:lnSpc>
              <a:spcBef>
                <a:spcPts val="0"/>
              </a:spcBef>
              <a:spcAft>
                <a:spcPts val="0"/>
              </a:spcAft>
            </a:pPr>
            <a:r>
              <a:rPr lang="en-US" altLang="zh-CN" sz="2000" dirty="0" smtClean="0">
                <a:latin typeface="Calibri" panose="020F0502020204030204" pitchFamily="34" charset="0"/>
                <a:ea typeface="宋体" panose="02010600030101010101" pitchFamily="2" charset="-122"/>
              </a:rPr>
              <a:t>  </a:t>
            </a:r>
            <a:r>
              <a:rPr lang="en-US" altLang="zh-CN" sz="2800" dirty="0" smtClean="0">
                <a:solidFill>
                  <a:srgbClr val="FF0000"/>
                </a:solidFill>
                <a:latin typeface="Calibri" panose="020F0502020204030204" pitchFamily="34" charset="0"/>
                <a:ea typeface="宋体" panose="02010600030101010101" pitchFamily="2" charset="-122"/>
              </a:rPr>
              <a:t>Cooperation</a:t>
            </a:r>
            <a:r>
              <a:rPr lang="en-US" altLang="zh-CN" sz="2800" dirty="0" smtClean="0">
                <a:latin typeface="Calibri" panose="020F0502020204030204" pitchFamily="34" charset="0"/>
                <a:ea typeface="宋体" panose="02010600030101010101" pitchFamily="2" charset="-122"/>
              </a:rPr>
              <a:t>: </a:t>
            </a:r>
            <a:r>
              <a:rPr lang="en-US" altLang="zh-CN" sz="2800" dirty="0">
                <a:latin typeface="Calibri" panose="020F0502020204030204" pitchFamily="34" charset="0"/>
                <a:ea typeface="宋体" panose="02010600030101010101" pitchFamily="2" charset="-122"/>
              </a:rPr>
              <a:t>Partners, Workmates and Customers </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2231" dirty="0" smtClean="0">
                <a:latin typeface="Calibri" panose="020F0502020204030204" pitchFamily="34" charset="0"/>
                <a:ea typeface="宋体" panose="02010600030101010101" pitchFamily="2" charset="-122"/>
              </a:rPr>
              <a:t> SRCB Partners  </a:t>
            </a:r>
          </a:p>
          <a:p>
            <a:pPr lvl="2">
              <a:lnSpc>
                <a:spcPct val="120000"/>
              </a:lnSpc>
              <a:spcBef>
                <a:spcPts val="0"/>
              </a:spcBef>
              <a:spcAft>
                <a:spcPts val="0"/>
              </a:spcAft>
              <a:buClr>
                <a:srgbClr val="C00000"/>
              </a:buClr>
              <a:buSzPct val="80000"/>
              <a:buFont typeface="Wingdings" panose="05000000000000000000" pitchFamily="2" charset="2"/>
              <a:buChar char="n"/>
            </a:pPr>
            <a:r>
              <a:rPr lang="en-US" altLang="zh-CN" sz="1800" dirty="0" smtClean="0">
                <a:latin typeface="Calibri" panose="020F0502020204030204" pitchFamily="34" charset="0"/>
                <a:ea typeface="宋体" panose="02010600030101010101" pitchFamily="2" charset="-122"/>
              </a:rPr>
              <a:t> SRCB’s </a:t>
            </a:r>
            <a:r>
              <a:rPr lang="en-US" altLang="zh-CN" sz="1800" dirty="0">
                <a:latin typeface="Calibri" panose="020F0502020204030204" pitchFamily="34" charset="0"/>
                <a:ea typeface="宋体" panose="02010600030101010101" pitchFamily="2" charset="-122"/>
              </a:rPr>
              <a:t>4th </a:t>
            </a:r>
            <a:r>
              <a:rPr lang="en-US" altLang="zh-CN" sz="1800" dirty="0">
                <a:solidFill>
                  <a:srgbClr val="339966"/>
                </a:solidFill>
                <a:latin typeface="Calibri" panose="020F0502020204030204" pitchFamily="34" charset="0"/>
                <a:ea typeface="宋体" panose="02010600030101010101" pitchFamily="2" charset="-122"/>
              </a:rPr>
              <a:t>Badminton </a:t>
            </a:r>
            <a:r>
              <a:rPr lang="en-US" altLang="zh-CN" sz="1800" dirty="0" smtClean="0">
                <a:solidFill>
                  <a:srgbClr val="339966"/>
                </a:solidFill>
                <a:latin typeface="Calibri" panose="020F0502020204030204" pitchFamily="34" charset="0"/>
                <a:ea typeface="宋体" panose="02010600030101010101" pitchFamily="2" charset="-122"/>
              </a:rPr>
              <a:t>Competition </a:t>
            </a:r>
            <a:r>
              <a:rPr lang="en-US" altLang="zh-CN" sz="1800" dirty="0" smtClean="0">
                <a:latin typeface="Calibri" panose="020F0502020204030204" pitchFamily="34" charset="0"/>
                <a:ea typeface="宋体" panose="02010600030101010101" pitchFamily="2" charset="-122"/>
              </a:rPr>
              <a:t>(2016, </a:t>
            </a:r>
            <a:r>
              <a:rPr lang="en-US" altLang="zh-CN" sz="1800" dirty="0" smtClean="0">
                <a:solidFill>
                  <a:srgbClr val="339966"/>
                </a:solidFill>
                <a:latin typeface="Calibri" panose="020F0502020204030204" pitchFamily="34" charset="0"/>
                <a:ea typeface="宋体" panose="02010600030101010101" pitchFamily="2" charset="-122"/>
              </a:rPr>
              <a:t>50 members 35 games)</a:t>
            </a:r>
            <a:r>
              <a:rPr lang="en-US" altLang="zh-CN" sz="1800" dirty="0" smtClean="0">
                <a:solidFill>
                  <a:srgbClr val="00B050"/>
                </a:solidFill>
                <a:latin typeface="Calibri" panose="020F0502020204030204" pitchFamily="34" charset="0"/>
                <a:ea typeface="宋体" panose="02010600030101010101" pitchFamily="2" charset="-122"/>
              </a:rPr>
              <a:t> </a:t>
            </a:r>
          </a:p>
          <a:p>
            <a:pPr lvl="2">
              <a:lnSpc>
                <a:spcPct val="120000"/>
              </a:lnSpc>
              <a:spcBef>
                <a:spcPts val="0"/>
              </a:spcBef>
              <a:spcAft>
                <a:spcPts val="0"/>
              </a:spcAft>
              <a:buClr>
                <a:srgbClr val="C00000"/>
              </a:buClr>
              <a:buSzPct val="80000"/>
              <a:buFont typeface="Wingdings" panose="05000000000000000000" pitchFamily="2" charset="2"/>
              <a:buChar char="n"/>
            </a:pPr>
            <a:r>
              <a:rPr lang="en-US" altLang="zh-CN" sz="1800" dirty="0" smtClean="0">
                <a:latin typeface="Calibri" panose="020F0502020204030204" pitchFamily="34" charset="0"/>
                <a:ea typeface="宋体" panose="02010600030101010101" pitchFamily="2" charset="-122"/>
              </a:rPr>
              <a:t>  </a:t>
            </a:r>
            <a:r>
              <a:rPr lang="en-US" altLang="zh-CN" sz="1800" dirty="0" smtClean="0">
                <a:solidFill>
                  <a:srgbClr val="339966"/>
                </a:solidFill>
                <a:latin typeface="Calibri" panose="020F0502020204030204" pitchFamily="34" charset="0"/>
                <a:ea typeface="宋体" panose="02010600030101010101" pitchFamily="2" charset="-122"/>
              </a:rPr>
              <a:t>Annual </a:t>
            </a:r>
            <a:r>
              <a:rPr lang="en-US" altLang="zh-CN" sz="1800" dirty="0">
                <a:solidFill>
                  <a:srgbClr val="339966"/>
                </a:solidFill>
                <a:latin typeface="Calibri" panose="020F0502020204030204" pitchFamily="34" charset="0"/>
                <a:ea typeface="宋体" panose="02010600030101010101" pitchFamily="2" charset="-122"/>
              </a:rPr>
              <a:t>Meeting </a:t>
            </a:r>
            <a:r>
              <a:rPr lang="en-US" altLang="zh-CN" sz="1800" dirty="0">
                <a:latin typeface="Calibri" panose="020F0502020204030204" pitchFamily="34" charset="0"/>
                <a:ea typeface="宋体" panose="02010600030101010101" pitchFamily="2" charset="-122"/>
              </a:rPr>
              <a:t>of the Year </a:t>
            </a:r>
            <a:r>
              <a:rPr lang="en-US" altLang="zh-CN" sz="1800" dirty="0" smtClean="0">
                <a:latin typeface="Calibri" panose="020F0502020204030204" pitchFamily="34" charset="0"/>
                <a:ea typeface="宋体" panose="02010600030101010101" pitchFamily="2" charset="-122"/>
              </a:rPr>
              <a:t>2016 (2 </a:t>
            </a:r>
            <a:r>
              <a:rPr lang="en-US" altLang="zh-CN" sz="1800" dirty="0">
                <a:latin typeface="Calibri" panose="020F0502020204030204" pitchFamily="34" charset="0"/>
                <a:ea typeface="宋体" panose="02010600030101010101" pitchFamily="2" charset="-122"/>
              </a:rPr>
              <a:t>Day’s activity in suburb of </a:t>
            </a:r>
            <a:r>
              <a:rPr lang="en-US" altLang="zh-CN" sz="1800" dirty="0" smtClean="0">
                <a:latin typeface="Calibri" panose="020F0502020204030204" pitchFamily="34" charset="0"/>
                <a:ea typeface="宋体" panose="02010600030101010101" pitchFamily="2" charset="-122"/>
              </a:rPr>
              <a:t>Beijing) </a:t>
            </a:r>
          </a:p>
          <a:p>
            <a:pPr lvl="2">
              <a:lnSpc>
                <a:spcPct val="120000"/>
              </a:lnSpc>
              <a:spcBef>
                <a:spcPts val="0"/>
              </a:spcBef>
              <a:spcAft>
                <a:spcPts val="0"/>
              </a:spcAft>
              <a:buClr>
                <a:srgbClr val="C00000"/>
              </a:buClr>
              <a:buSzPct val="80000"/>
              <a:buFont typeface="Wingdings" panose="05000000000000000000" pitchFamily="2" charset="2"/>
              <a:buChar char="n"/>
            </a:pPr>
            <a:r>
              <a:rPr lang="en-US" altLang="zh-CN" sz="1800" dirty="0">
                <a:latin typeface="Calibri" panose="020F0502020204030204" pitchFamily="34" charset="0"/>
                <a:ea typeface="宋体" panose="02010600030101010101" pitchFamily="2" charset="-122"/>
              </a:rPr>
              <a:t> Team Building </a:t>
            </a:r>
            <a:r>
              <a:rPr lang="en-US" altLang="zh-CN" sz="1800" dirty="0" smtClean="0">
                <a:latin typeface="Calibri" panose="020F0502020204030204" pitchFamily="34" charset="0"/>
                <a:ea typeface="宋体" panose="02010600030101010101" pitchFamily="2" charset="-122"/>
              </a:rPr>
              <a:t>Activities (Mountaineering</a:t>
            </a:r>
            <a:r>
              <a:rPr lang="en-US" altLang="zh-CN" sz="1800" dirty="0">
                <a:latin typeface="Calibri" panose="020F0502020204030204" pitchFamily="34" charset="0"/>
                <a:ea typeface="宋体" panose="02010600030101010101" pitchFamily="2" charset="-122"/>
              </a:rPr>
              <a:t>, Home </a:t>
            </a:r>
            <a:r>
              <a:rPr lang="en-US" altLang="zh-CN" sz="1800" dirty="0" smtClean="0">
                <a:latin typeface="Calibri" panose="020F0502020204030204" pitchFamily="34" charset="0"/>
                <a:ea typeface="宋体" panose="02010600030101010101" pitchFamily="2" charset="-122"/>
              </a:rPr>
              <a:t>Party)</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2231" dirty="0" smtClean="0">
                <a:latin typeface="Calibri" panose="020F0502020204030204" pitchFamily="34" charset="0"/>
                <a:ea typeface="宋体" panose="02010600030101010101" pitchFamily="2" charset="-122"/>
              </a:rPr>
              <a:t> Workmates of BMW projects</a:t>
            </a:r>
          </a:p>
          <a:p>
            <a:pPr lvl="2">
              <a:lnSpc>
                <a:spcPct val="120000"/>
              </a:lnSpc>
              <a:spcBef>
                <a:spcPts val="0"/>
              </a:spcBef>
              <a:spcAft>
                <a:spcPts val="0"/>
              </a:spcAft>
              <a:buClr>
                <a:srgbClr val="C00000"/>
              </a:buClr>
              <a:buSzPct val="80000"/>
              <a:buFont typeface="Wingdings" panose="05000000000000000000" pitchFamily="2" charset="2"/>
              <a:buChar char="n"/>
            </a:pPr>
            <a:r>
              <a:rPr lang="en-US" altLang="zh-CN" sz="1800" dirty="0" smtClean="0">
                <a:latin typeface="Calibri" panose="020F0502020204030204" pitchFamily="34" charset="0"/>
                <a:ea typeface="宋体" panose="02010600030101010101" pitchFamily="2" charset="-122"/>
              </a:rPr>
              <a:t> Cooperation </a:t>
            </a:r>
            <a:r>
              <a:rPr lang="en-US" altLang="zh-CN" sz="1800" dirty="0">
                <a:latin typeface="Calibri" panose="020F0502020204030204" pitchFamily="34" charset="0"/>
                <a:ea typeface="宋体" panose="02010600030101010101" pitchFamily="2" charset="-122"/>
              </a:rPr>
              <a:t>with </a:t>
            </a:r>
            <a:r>
              <a:rPr lang="en-US" altLang="zh-CN" sz="1800" dirty="0" smtClean="0">
                <a:solidFill>
                  <a:srgbClr val="339966"/>
                </a:solidFill>
                <a:latin typeface="Calibri" panose="020F0502020204030204" pitchFamily="34" charset="0"/>
                <a:ea typeface="宋体" panose="02010600030101010101" pitchFamily="2" charset="-122"/>
              </a:rPr>
              <a:t>PLC Engineer</a:t>
            </a:r>
            <a:r>
              <a:rPr lang="en-US" altLang="zh-CN" sz="1800" dirty="0">
                <a:solidFill>
                  <a:srgbClr val="339966"/>
                </a:solidFill>
                <a:latin typeface="Calibri" panose="020F0502020204030204" pitchFamily="34" charset="0"/>
                <a:ea typeface="宋体" panose="02010600030101010101" pitchFamily="2" charset="-122"/>
              </a:rPr>
              <a:t>, DB </a:t>
            </a:r>
            <a:r>
              <a:rPr lang="en-US" altLang="zh-CN" sz="1800" dirty="0" smtClean="0">
                <a:solidFill>
                  <a:srgbClr val="339966"/>
                </a:solidFill>
                <a:latin typeface="Calibri" panose="020F0502020204030204" pitchFamily="34" charset="0"/>
                <a:ea typeface="宋体" panose="02010600030101010101" pitchFamily="2" charset="-122"/>
              </a:rPr>
              <a:t>Developer </a:t>
            </a:r>
            <a:r>
              <a:rPr lang="en-US" altLang="zh-CN" sz="1800" dirty="0">
                <a:solidFill>
                  <a:srgbClr val="339966"/>
                </a:solidFill>
                <a:latin typeface="Calibri" panose="020F0502020204030204" pitchFamily="34" charset="0"/>
                <a:ea typeface="宋体" panose="02010600030101010101" pitchFamily="2" charset="-122"/>
              </a:rPr>
              <a:t>and Project Manager</a:t>
            </a:r>
            <a:r>
              <a:rPr lang="en-US" altLang="zh-CN" sz="1800" dirty="0" smtClean="0">
                <a:solidFill>
                  <a:srgbClr val="339966"/>
                </a:solidFill>
                <a:latin typeface="Calibri" panose="020F0502020204030204" pitchFamily="34" charset="0"/>
                <a:ea typeface="宋体" panose="02010600030101010101" pitchFamily="2" charset="-122"/>
              </a:rPr>
              <a:t>.</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2231" dirty="0">
                <a:latin typeface="Calibri" panose="020F0502020204030204" pitchFamily="34" charset="0"/>
                <a:ea typeface="宋体" panose="02010600030101010101" pitchFamily="2" charset="-122"/>
              </a:rPr>
              <a:t> </a:t>
            </a:r>
            <a:r>
              <a:rPr lang="en-US" altLang="zh-CN" sz="2231" dirty="0" smtClean="0">
                <a:latin typeface="Calibri" panose="020F0502020204030204" pitchFamily="34" charset="0"/>
                <a:ea typeface="宋体" panose="02010600030101010101" pitchFamily="2" charset="-122"/>
              </a:rPr>
              <a:t>Customers</a:t>
            </a:r>
          </a:p>
          <a:p>
            <a:pPr lvl="2">
              <a:lnSpc>
                <a:spcPct val="120000"/>
              </a:lnSpc>
              <a:spcBef>
                <a:spcPts val="0"/>
              </a:spcBef>
              <a:spcAft>
                <a:spcPts val="0"/>
              </a:spcAft>
              <a:buClr>
                <a:srgbClr val="C00000"/>
              </a:buClr>
              <a:buSzPct val="80000"/>
              <a:buFont typeface="Wingdings" panose="05000000000000000000" pitchFamily="2" charset="2"/>
              <a:buChar char="n"/>
            </a:pPr>
            <a:r>
              <a:rPr lang="en-US" altLang="zh-CN" sz="1800" dirty="0" smtClean="0">
                <a:latin typeface="Calibri" panose="020F0502020204030204" pitchFamily="34" charset="0"/>
                <a:ea typeface="宋体" panose="02010600030101010101" pitchFamily="2" charset="-122"/>
              </a:rPr>
              <a:t> </a:t>
            </a:r>
            <a:r>
              <a:rPr lang="en-US" altLang="zh-CN" sz="1800" dirty="0" smtClean="0">
                <a:solidFill>
                  <a:srgbClr val="339966"/>
                </a:solidFill>
                <a:latin typeface="Calibri" panose="020F0502020204030204" pitchFamily="34" charset="0"/>
                <a:ea typeface="宋体" panose="02010600030101010101" pitchFamily="2" charset="-122"/>
              </a:rPr>
              <a:t>Understand our customers </a:t>
            </a:r>
            <a:r>
              <a:rPr lang="en-US" altLang="zh-CN" sz="1800" dirty="0" smtClean="0">
                <a:latin typeface="Calibri" panose="020F0502020204030204" pitchFamily="34" charset="0"/>
                <a:ea typeface="宋体" panose="02010600030101010101" pitchFamily="2" charset="-122"/>
              </a:rPr>
              <a:t>from </a:t>
            </a:r>
            <a:r>
              <a:rPr lang="en-US" altLang="zh-CN" sz="1800" dirty="0">
                <a:latin typeface="Calibri" panose="020F0502020204030204" pitchFamily="34" charset="0"/>
                <a:ea typeface="宋体" panose="02010600030101010101" pitchFamily="2" charset="-122"/>
              </a:rPr>
              <a:t>TGY and BMW, </a:t>
            </a:r>
            <a:r>
              <a:rPr lang="en-US" altLang="zh-CN" sz="1800" dirty="0" smtClean="0">
                <a:latin typeface="Calibri" panose="020F0502020204030204" pitchFamily="34" charset="0"/>
                <a:ea typeface="宋体" panose="02010600030101010101" pitchFamily="2" charset="-122"/>
              </a:rPr>
              <a:t>based on understanding of actual production process in plant.</a:t>
            </a:r>
            <a:endParaRPr lang="en-US" altLang="zh-CN" sz="1800" dirty="0">
              <a:latin typeface="Calibri" panose="020F0502020204030204" pitchFamily="34" charset="0"/>
              <a:ea typeface="宋体" panose="02010600030101010101" pitchFamily="2" charset="-122"/>
            </a:endParaRPr>
          </a:p>
          <a:p>
            <a:pPr lvl="1">
              <a:lnSpc>
                <a:spcPct val="120000"/>
              </a:lnSpc>
              <a:spcBef>
                <a:spcPts val="0"/>
              </a:spcBef>
              <a:spcAft>
                <a:spcPts val="0"/>
              </a:spcAft>
              <a:buClr>
                <a:srgbClr val="C00000"/>
              </a:buClr>
              <a:buSzPct val="80000"/>
              <a:buFont typeface="Wingdings" panose="05000000000000000000" pitchFamily="2" charset="2"/>
              <a:buChar char="n"/>
            </a:pPr>
            <a:endParaRPr lang="en-US" altLang="zh-CN" sz="2231" dirty="0">
              <a:latin typeface="Calibri" panose="020F0502020204030204" pitchFamily="34" charset="0"/>
              <a:ea typeface="宋体" panose="02010600030101010101" pitchFamily="2" charset="-122"/>
            </a:endParaRPr>
          </a:p>
        </p:txBody>
      </p:sp>
      <p:sp>
        <p:nvSpPr>
          <p:cNvPr id="5" name="文本框 4"/>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5161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animEffect transition="in" filter="randombar(horizontal)">
                                      <p:cBhvr>
                                        <p:cTn id="7" dur="500"/>
                                        <p:tgtEl>
                                          <p:spTgt spid="3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3">
                                            <p:txEl>
                                              <p:pRg st="2" end="2"/>
                                            </p:txEl>
                                          </p:spTgt>
                                        </p:tgtEl>
                                        <p:attrNameLst>
                                          <p:attrName>style.visibility</p:attrName>
                                        </p:attrNameLst>
                                      </p:cBhvr>
                                      <p:to>
                                        <p:strVal val="visible"/>
                                      </p:to>
                                    </p:set>
                                    <p:animEffect transition="in" filter="randombar(horizontal)">
                                      <p:cBhvr>
                                        <p:cTn id="10" dur="500"/>
                                        <p:tgtEl>
                                          <p:spTgt spid="3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3">
                                            <p:txEl>
                                              <p:pRg st="3" end="3"/>
                                            </p:txEl>
                                          </p:spTgt>
                                        </p:tgtEl>
                                        <p:attrNameLst>
                                          <p:attrName>style.visibility</p:attrName>
                                        </p:attrNameLst>
                                      </p:cBhvr>
                                      <p:to>
                                        <p:strVal val="visible"/>
                                      </p:to>
                                    </p:set>
                                    <p:animEffect transition="in" filter="randombar(horizontal)">
                                      <p:cBhvr>
                                        <p:cTn id="13" dur="500"/>
                                        <p:tgtEl>
                                          <p:spTgt spid="33">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3">
                                            <p:txEl>
                                              <p:pRg st="4" end="4"/>
                                            </p:txEl>
                                          </p:spTgt>
                                        </p:tgtEl>
                                        <p:attrNameLst>
                                          <p:attrName>style.visibility</p:attrName>
                                        </p:attrNameLst>
                                      </p:cBhvr>
                                      <p:to>
                                        <p:strVal val="visible"/>
                                      </p:to>
                                    </p:set>
                                    <p:animEffect transition="in" filter="randombar(horizontal)">
                                      <p:cBhvr>
                                        <p:cTn id="16" dur="500"/>
                                        <p:tgtEl>
                                          <p:spTgt spid="3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3">
                                            <p:txEl>
                                              <p:pRg st="5" end="5"/>
                                            </p:txEl>
                                          </p:spTgt>
                                        </p:tgtEl>
                                        <p:attrNameLst>
                                          <p:attrName>style.visibility</p:attrName>
                                        </p:attrNameLst>
                                      </p:cBhvr>
                                      <p:to>
                                        <p:strVal val="visible"/>
                                      </p:to>
                                    </p:set>
                                    <p:animEffect transition="in" filter="randombar(horizontal)">
                                      <p:cBhvr>
                                        <p:cTn id="21" dur="500"/>
                                        <p:tgtEl>
                                          <p:spTgt spid="33">
                                            <p:txEl>
                                              <p:pRg st="5" end="5"/>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3">
                                            <p:txEl>
                                              <p:pRg st="6" end="6"/>
                                            </p:txEl>
                                          </p:spTgt>
                                        </p:tgtEl>
                                        <p:attrNameLst>
                                          <p:attrName>style.visibility</p:attrName>
                                        </p:attrNameLst>
                                      </p:cBhvr>
                                      <p:to>
                                        <p:strVal val="visible"/>
                                      </p:to>
                                    </p:set>
                                    <p:animEffect transition="in" filter="randombar(horizontal)">
                                      <p:cBhvr>
                                        <p:cTn id="24" dur="500"/>
                                        <p:tgtEl>
                                          <p:spTgt spid="3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33">
                                            <p:txEl>
                                              <p:pRg st="7" end="7"/>
                                            </p:txEl>
                                          </p:spTgt>
                                        </p:tgtEl>
                                        <p:attrNameLst>
                                          <p:attrName>style.visibility</p:attrName>
                                        </p:attrNameLst>
                                      </p:cBhvr>
                                      <p:to>
                                        <p:strVal val="visible"/>
                                      </p:to>
                                    </p:set>
                                    <p:animEffect transition="in" filter="randombar(horizontal)">
                                      <p:cBhvr>
                                        <p:cTn id="29" dur="500"/>
                                        <p:tgtEl>
                                          <p:spTgt spid="33">
                                            <p:txEl>
                                              <p:pRg st="7" end="7"/>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33">
                                            <p:txEl>
                                              <p:pRg st="8" end="8"/>
                                            </p:txEl>
                                          </p:spTgt>
                                        </p:tgtEl>
                                        <p:attrNameLst>
                                          <p:attrName>style.visibility</p:attrName>
                                        </p:attrNameLst>
                                      </p:cBhvr>
                                      <p:to>
                                        <p:strVal val="visible"/>
                                      </p:to>
                                    </p:set>
                                    <p:animEffect transition="in" filter="randombar(horizontal)">
                                      <p:cBhvr>
                                        <p:cTn id="32" dur="500"/>
                                        <p:tgtEl>
                                          <p:spTgt spid="3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Cambria Math" panose="02040503050406030204" pitchFamily="18" charset="0"/>
                <a:cs typeface="Arial Unicode MS" panose="020B0604020202020204" pitchFamily="34" charset="-122"/>
              </a:rPr>
              <a:t>2. Job Summary</a:t>
            </a:r>
            <a:endParaRPr lang="en-US" altLang="zh-CN" dirty="0"/>
          </a:p>
        </p:txBody>
      </p:sp>
      <p:sp>
        <p:nvSpPr>
          <p:cNvPr id="7" name="灯片编号占位符 6"/>
          <p:cNvSpPr>
            <a:spLocks noGrp="1"/>
          </p:cNvSpPr>
          <p:nvPr>
            <p:ph type="sldNum" sz="quarter" idx="12"/>
          </p:nvPr>
        </p:nvSpPr>
        <p:spPr>
          <a:xfrm>
            <a:off x="6447607" y="5061699"/>
            <a:ext cx="1970087" cy="273844"/>
          </a:xfrm>
        </p:spPr>
        <p:txBody>
          <a:bodyPr/>
          <a:lstStyle/>
          <a:p>
            <a:fld id="{97D4AEF7-9079-46F4-AC45-A4671201B09F}" type="slidenum">
              <a:rPr lang="zh-CN" altLang="en-US" sz="1200"/>
              <a:pPr/>
              <a:t>9</a:t>
            </a:fld>
            <a:endParaRPr lang="zh-CN" altLang="en-US" sz="1200" dirty="0"/>
          </a:p>
        </p:txBody>
      </p:sp>
      <p:sp>
        <p:nvSpPr>
          <p:cNvPr id="33" name="内容占位符 2"/>
          <p:cNvSpPr txBox="1">
            <a:spLocks/>
          </p:cNvSpPr>
          <p:nvPr/>
        </p:nvSpPr>
        <p:spPr bwMode="auto">
          <a:xfrm>
            <a:off x="409833" y="1110799"/>
            <a:ext cx="7455657" cy="555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144661" indent="-144661" algn="l" defTabSz="192881" rtl="0" eaLnBrk="1" fontAlgn="base" hangingPunct="1">
              <a:spcBef>
                <a:spcPct val="20000"/>
              </a:spcBef>
              <a:spcAft>
                <a:spcPct val="0"/>
              </a:spcAft>
              <a:buClr>
                <a:srgbClr val="CF142B"/>
              </a:buClr>
              <a:buFont typeface="Wingdings" panose="05000000000000000000" pitchFamily="2" charset="2"/>
              <a:buChar char="n"/>
              <a:defRPr kumimoji="1" sz="1013" kern="1200">
                <a:solidFill>
                  <a:schemeClr val="tx1"/>
                </a:solidFill>
                <a:latin typeface="+mn-lt"/>
                <a:ea typeface="+mn-ea"/>
                <a:cs typeface="+mn-cs"/>
              </a:defRPr>
            </a:lvl1pPr>
            <a:lvl2pPr marL="313433" indent="-120551" algn="l" defTabSz="192881" rtl="0" eaLnBrk="1" fontAlgn="base" hangingPunct="1">
              <a:spcBef>
                <a:spcPct val="20000"/>
              </a:spcBef>
              <a:spcAft>
                <a:spcPts val="254"/>
              </a:spcAft>
              <a:buClr>
                <a:schemeClr val="tx1"/>
              </a:buClr>
              <a:buFont typeface="Arial" panose="020B0604020202020204" pitchFamily="34" charset="0"/>
              <a:buChar char="–"/>
              <a:defRPr kumimoji="1" sz="844" kern="1200">
                <a:solidFill>
                  <a:schemeClr val="tx1"/>
                </a:solidFill>
                <a:latin typeface="+mn-lt"/>
                <a:ea typeface="+mn-ea"/>
                <a:cs typeface="Arial" panose="020B0604020202020204" pitchFamily="34" charset="0"/>
              </a:defRPr>
            </a:lvl2pPr>
            <a:lvl3pPr marL="482204" indent="-96441" algn="l" rtl="0" eaLnBrk="1" fontAlgn="base" hangingPunct="1">
              <a:spcBef>
                <a:spcPct val="20000"/>
              </a:spcBef>
              <a:spcAft>
                <a:spcPct val="0"/>
              </a:spcAft>
              <a:buClr>
                <a:schemeClr val="tx1"/>
              </a:buClr>
              <a:buChar char="•"/>
              <a:defRPr kumimoji="1" kern="1200">
                <a:solidFill>
                  <a:schemeClr val="tx1"/>
                </a:solidFill>
                <a:latin typeface="+mn-lt"/>
                <a:ea typeface="+mn-ea"/>
                <a:cs typeface="Arial" panose="020B0604020202020204" pitchFamily="34" charset="0"/>
              </a:defRPr>
            </a:lvl3pPr>
            <a:lvl4pPr marL="675085" indent="-96441" algn="l" rtl="0" eaLnBrk="1" fontAlgn="base" hangingPunct="1">
              <a:spcBef>
                <a:spcPct val="20000"/>
              </a:spcBef>
              <a:spcAft>
                <a:spcPct val="0"/>
              </a:spcAft>
              <a:buClr>
                <a:schemeClr val="tx1"/>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4pPr>
            <a:lvl5pPr marL="867966" indent="-96441" algn="l" rtl="0" eaLnBrk="1" fontAlgn="base" hangingPunct="1">
              <a:spcBef>
                <a:spcPct val="20000"/>
              </a:spcBef>
              <a:spcAft>
                <a:spcPct val="0"/>
              </a:spcAft>
              <a:buClr>
                <a:srgbClr val="808080"/>
              </a:buClr>
              <a:buFont typeface="Arial" panose="020B0604020202020204" pitchFamily="34" charset="0"/>
              <a:buChar char="»"/>
              <a:defRPr kumimoji="1" sz="675" kern="1200">
                <a:solidFill>
                  <a:schemeClr val="tx1"/>
                </a:solidFill>
                <a:latin typeface="+mn-lt"/>
                <a:ea typeface="+mn-ea"/>
                <a:cs typeface="Arial" panose="020B0604020202020204" pitchFamily="34" charset="0"/>
              </a:defRPr>
            </a:lvl5pPr>
            <a:lvl6pPr marL="1060847"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6pPr>
            <a:lvl7pPr marL="1253729"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7pPr>
            <a:lvl8pPr marL="1446610"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8pPr>
            <a:lvl9pPr marL="1639491" indent="-96441" algn="l" defTabSz="385763" rtl="0" eaLnBrk="1" latinLnBrk="0" hangingPunct="1">
              <a:lnSpc>
                <a:spcPct val="90000"/>
              </a:lnSpc>
              <a:spcBef>
                <a:spcPts val="211"/>
              </a:spcBef>
              <a:buFont typeface="Arial" panose="020B0604020202020204" pitchFamily="34" charset="0"/>
              <a:buChar char="•"/>
              <a:defRPr kumimoji="1" sz="760" kern="1200">
                <a:solidFill>
                  <a:schemeClr val="tx1"/>
                </a:solidFill>
                <a:latin typeface="+mn-lt"/>
                <a:ea typeface="+mn-ea"/>
                <a:cs typeface="+mn-cs"/>
              </a:defRPr>
            </a:lvl9pPr>
          </a:lstStyle>
          <a:p>
            <a:pPr>
              <a:lnSpc>
                <a:spcPct val="120000"/>
              </a:lnSpc>
              <a:spcBef>
                <a:spcPts val="0"/>
              </a:spcBef>
              <a:spcAft>
                <a:spcPts val="0"/>
              </a:spcAft>
            </a:pPr>
            <a:r>
              <a:rPr lang="en-US" altLang="zh-CN" sz="2000" dirty="0" smtClean="0">
                <a:latin typeface="Calibri" panose="020F0502020204030204" pitchFamily="34" charset="0"/>
                <a:ea typeface="宋体" panose="02010600030101010101" pitchFamily="2" charset="-122"/>
              </a:rPr>
              <a:t>  </a:t>
            </a:r>
            <a:r>
              <a:rPr lang="en-US" altLang="zh-CN" sz="2800" dirty="0" smtClean="0">
                <a:solidFill>
                  <a:srgbClr val="FF0000"/>
                </a:solidFill>
                <a:latin typeface="Calibri" panose="020F0502020204030204" pitchFamily="34" charset="0"/>
                <a:ea typeface="宋体" panose="02010600030101010101" pitchFamily="2" charset="-122"/>
              </a:rPr>
              <a:t>BMW</a:t>
            </a:r>
            <a:r>
              <a:rPr lang="en-US" altLang="zh-CN" sz="2800" dirty="0">
                <a:solidFill>
                  <a:srgbClr val="FF0000"/>
                </a:solidFill>
                <a:latin typeface="Calibri" panose="020F0502020204030204" pitchFamily="34" charset="0"/>
                <a:ea typeface="宋体" panose="02010600030101010101" pitchFamily="2" charset="-122"/>
              </a:rPr>
              <a:t>: </a:t>
            </a:r>
            <a:r>
              <a:rPr lang="en-US" altLang="zh-CN" sz="2800" dirty="0">
                <a:latin typeface="Calibri" panose="020F0502020204030204" pitchFamily="34" charset="0"/>
                <a:ea typeface="宋体" panose="02010600030101010101" pitchFamily="2" charset="-122"/>
              </a:rPr>
              <a:t>Visual Based Inspection for </a:t>
            </a:r>
            <a:r>
              <a:rPr lang="en-US" altLang="zh-CN" sz="2800" dirty="0" smtClean="0">
                <a:latin typeface="Calibri" panose="020F0502020204030204" pitchFamily="34" charset="0"/>
                <a:ea typeface="宋体" panose="02010600030101010101" pitchFamily="2" charset="-122"/>
              </a:rPr>
              <a:t>FA</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1600" dirty="0">
                <a:latin typeface="Calibri" panose="020F0502020204030204" pitchFamily="34" charset="0"/>
                <a:ea typeface="宋体" panose="02010600030101010101" pitchFamily="2" charset="-122"/>
              </a:rPr>
              <a:t>  PVC Inspection system Phase I</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1600" dirty="0">
                <a:latin typeface="Calibri" panose="020F0502020204030204" pitchFamily="34" charset="0"/>
                <a:ea typeface="宋体" panose="02010600030101010101" pitchFamily="2" charset="-122"/>
              </a:rPr>
              <a:t> </a:t>
            </a:r>
            <a:r>
              <a:rPr lang="en-US" altLang="zh-CN" sz="1600" dirty="0" smtClean="0">
                <a:latin typeface="Calibri" panose="020F0502020204030204" pitchFamily="34" charset="0"/>
                <a:ea typeface="宋体" panose="02010600030101010101" pitchFamily="2" charset="-122"/>
              </a:rPr>
              <a:t> </a:t>
            </a:r>
            <a:r>
              <a:rPr lang="en-US" altLang="zh-CN" sz="1600" dirty="0" smtClean="0">
                <a:solidFill>
                  <a:srgbClr val="339966"/>
                </a:solidFill>
                <a:latin typeface="Calibri" panose="020F0502020204030204" pitchFamily="34" charset="0"/>
                <a:ea typeface="宋体" panose="02010600030101010101" pitchFamily="2" charset="-122"/>
              </a:rPr>
              <a:t>72</a:t>
            </a:r>
            <a:r>
              <a:rPr lang="en-US" altLang="zh-CN" sz="1600" dirty="0" smtClean="0">
                <a:latin typeface="Calibri" panose="020F0502020204030204" pitchFamily="34" charset="0"/>
                <a:ea typeface="宋体" panose="02010600030101010101" pitchFamily="2" charset="-122"/>
              </a:rPr>
              <a:t> Pics per Car: </a:t>
            </a:r>
            <a:r>
              <a:rPr lang="en-US" altLang="zh-CN" sz="1600" dirty="0" smtClean="0">
                <a:solidFill>
                  <a:srgbClr val="339966"/>
                </a:solidFill>
                <a:latin typeface="Calibri" panose="020F0502020204030204" pitchFamily="34" charset="0"/>
                <a:ea typeface="宋体" panose="02010600030101010101" pitchFamily="2" charset="-122"/>
              </a:rPr>
              <a:t>6 Cams</a:t>
            </a:r>
            <a:r>
              <a:rPr lang="en-US" altLang="zh-CN" sz="1600" dirty="0">
                <a:solidFill>
                  <a:srgbClr val="339966"/>
                </a:solidFill>
                <a:latin typeface="Calibri" panose="020F0502020204030204" pitchFamily="34" charset="0"/>
                <a:ea typeface="宋体" panose="02010600030101010101" pitchFamily="2" charset="-122"/>
              </a:rPr>
              <a:t> </a:t>
            </a:r>
            <a:r>
              <a:rPr lang="en-US" altLang="zh-CN" sz="1600" dirty="0" smtClean="0">
                <a:solidFill>
                  <a:srgbClr val="339966"/>
                </a:solidFill>
                <a:latin typeface="Calibri" panose="020F0502020204030204" pitchFamily="34" charset="0"/>
                <a:ea typeface="宋体" panose="02010600030101010101" pitchFamily="2" charset="-122"/>
              </a:rPr>
              <a:t>&amp; 12 Shots</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1600" dirty="0">
                <a:solidFill>
                  <a:srgbClr val="339966"/>
                </a:solidFill>
                <a:latin typeface="Calibri" panose="020F0502020204030204" pitchFamily="34" charset="0"/>
                <a:ea typeface="宋体" panose="02010600030101010101" pitchFamily="2" charset="-122"/>
              </a:rPr>
              <a:t> </a:t>
            </a:r>
            <a:r>
              <a:rPr lang="en-US" altLang="zh-CN" sz="1600" dirty="0" smtClean="0">
                <a:solidFill>
                  <a:srgbClr val="339966"/>
                </a:solidFill>
                <a:latin typeface="Calibri" panose="020F0502020204030204" pitchFamily="34" charset="0"/>
                <a:ea typeface="宋体" panose="02010600030101010101" pitchFamily="2" charset="-122"/>
              </a:rPr>
              <a:t> 4 Targets: </a:t>
            </a:r>
            <a:r>
              <a:rPr lang="en-US" altLang="zh-CN" sz="1600" dirty="0" smtClean="0">
                <a:latin typeface="Calibri" panose="020F0502020204030204" pitchFamily="34" charset="0"/>
                <a:ea typeface="宋体" panose="02010600030101010101" pitchFamily="2" charset="-122"/>
              </a:rPr>
              <a:t>Plugs, Margin, Mid-tunnel Airless area</a:t>
            </a:r>
          </a:p>
          <a:p>
            <a:pPr lvl="1">
              <a:lnSpc>
                <a:spcPct val="120000"/>
              </a:lnSpc>
              <a:spcBef>
                <a:spcPts val="0"/>
              </a:spcBef>
              <a:spcAft>
                <a:spcPts val="0"/>
              </a:spcAft>
              <a:buClr>
                <a:srgbClr val="C00000"/>
              </a:buClr>
              <a:buSzPct val="80000"/>
              <a:buFont typeface="Wingdings" panose="05000000000000000000" pitchFamily="2" charset="2"/>
              <a:buChar char="n"/>
            </a:pPr>
            <a:r>
              <a:rPr lang="en-US" altLang="zh-CN" sz="1600" dirty="0" smtClean="0">
                <a:solidFill>
                  <a:srgbClr val="339966"/>
                </a:solidFill>
                <a:latin typeface="Calibri" panose="020F0502020204030204" pitchFamily="34" charset="0"/>
                <a:ea typeface="宋体" panose="02010600030101010101" pitchFamily="2" charset="-122"/>
              </a:rPr>
              <a:t>  </a:t>
            </a:r>
            <a:r>
              <a:rPr lang="en-US" altLang="zh-CN" sz="1600" dirty="0" smtClean="0">
                <a:latin typeface="Calibri" panose="020F0502020204030204" pitchFamily="34" charset="0"/>
                <a:ea typeface="宋体" panose="02010600030101010101" pitchFamily="2" charset="-122"/>
              </a:rPr>
              <a:t>My Work</a:t>
            </a:r>
            <a:r>
              <a:rPr lang="en-US" altLang="zh-CN" sz="1600" dirty="0">
                <a:latin typeface="Calibri" panose="020F0502020204030204" pitchFamily="34" charset="0"/>
                <a:ea typeface="宋体" panose="02010600030101010101" pitchFamily="2" charset="-122"/>
              </a:rPr>
              <a:t>: </a:t>
            </a:r>
            <a:r>
              <a:rPr lang="en-US" altLang="zh-CN" sz="1600" dirty="0" smtClean="0">
                <a:latin typeface="Calibri" panose="020F0502020204030204" pitchFamily="34" charset="0"/>
                <a:ea typeface="宋体" panose="02010600030101010101" pitchFamily="2" charset="-122"/>
              </a:rPr>
              <a:t> Develop the </a:t>
            </a:r>
            <a:r>
              <a:rPr lang="en-US" altLang="zh-CN" sz="1600" dirty="0" smtClean="0">
                <a:solidFill>
                  <a:srgbClr val="FF0000"/>
                </a:solidFill>
                <a:latin typeface="Calibri" panose="020F0502020204030204" pitchFamily="34" charset="0"/>
                <a:ea typeface="宋体" panose="02010600030101010101" pitchFamily="2" charset="-122"/>
              </a:rPr>
              <a:t>Plugs </a:t>
            </a:r>
            <a:r>
              <a:rPr lang="en-US" altLang="zh-CN" sz="1600" dirty="0">
                <a:solidFill>
                  <a:srgbClr val="FF0000"/>
                </a:solidFill>
                <a:latin typeface="Calibri" panose="020F0502020204030204" pitchFamily="34" charset="0"/>
                <a:ea typeface="宋体" panose="02010600030101010101" pitchFamily="2" charset="-122"/>
              </a:rPr>
              <a:t>,Margin, </a:t>
            </a:r>
            <a:r>
              <a:rPr lang="en-US" altLang="zh-CN" sz="1600" dirty="0" smtClean="0">
                <a:solidFill>
                  <a:srgbClr val="FF0000"/>
                </a:solidFill>
                <a:latin typeface="Calibri" panose="020F0502020204030204" pitchFamily="34" charset="0"/>
                <a:ea typeface="宋体" panose="02010600030101010101" pitchFamily="2" charset="-122"/>
              </a:rPr>
              <a:t>Mid-tunnel</a:t>
            </a:r>
          </a:p>
          <a:p>
            <a:pPr marL="192882" lvl="1" indent="0">
              <a:lnSpc>
                <a:spcPct val="120000"/>
              </a:lnSpc>
              <a:spcBef>
                <a:spcPts val="0"/>
              </a:spcBef>
              <a:spcAft>
                <a:spcPts val="0"/>
              </a:spcAft>
              <a:buClr>
                <a:srgbClr val="C00000"/>
              </a:buClr>
              <a:buSzPct val="80000"/>
              <a:buNone/>
            </a:pPr>
            <a:r>
              <a:rPr lang="en-US" altLang="zh-CN" sz="1600" dirty="0">
                <a:latin typeface="Calibri" panose="020F0502020204030204" pitchFamily="34" charset="0"/>
                <a:ea typeface="宋体" panose="02010600030101010101" pitchFamily="2" charset="-122"/>
              </a:rPr>
              <a:t>area inspection method;</a:t>
            </a:r>
            <a:r>
              <a:rPr lang="en-US" altLang="zh-CN" sz="1600" dirty="0">
                <a:solidFill>
                  <a:srgbClr val="FF0000"/>
                </a:solidFill>
                <a:latin typeface="Calibri" panose="020F0502020204030204" pitchFamily="34" charset="0"/>
                <a:ea typeface="宋体" panose="02010600030101010101" pitchFamily="2" charset="-122"/>
              </a:rPr>
              <a:t> Integration </a:t>
            </a:r>
            <a:r>
              <a:rPr lang="en-US" altLang="zh-CN" sz="1600" dirty="0">
                <a:latin typeface="Calibri" panose="020F0502020204030204" pitchFamily="34" charset="0"/>
                <a:ea typeface="宋体" panose="02010600030101010101" pitchFamily="2" charset="-122"/>
              </a:rPr>
              <a:t>and</a:t>
            </a:r>
            <a:r>
              <a:rPr lang="en-US" altLang="zh-CN" sz="1600" dirty="0">
                <a:solidFill>
                  <a:srgbClr val="FF0000"/>
                </a:solidFill>
                <a:latin typeface="Calibri" panose="020F0502020204030204" pitchFamily="34" charset="0"/>
                <a:ea typeface="宋体" panose="02010600030101010101" pitchFamily="2" charset="-122"/>
              </a:rPr>
              <a:t> </a:t>
            </a:r>
            <a:r>
              <a:rPr lang="en-US" altLang="zh-CN" sz="1600" dirty="0" smtClean="0">
                <a:solidFill>
                  <a:srgbClr val="FF0000"/>
                </a:solidFill>
                <a:latin typeface="Calibri" panose="020F0502020204030204" pitchFamily="34" charset="0"/>
                <a:ea typeface="宋体" panose="02010600030101010101" pitchFamily="2" charset="-122"/>
              </a:rPr>
              <a:t>testing;</a:t>
            </a:r>
            <a:endParaRPr lang="en-US" altLang="zh-CN" sz="1600" dirty="0">
              <a:solidFill>
                <a:srgbClr val="FF0000"/>
              </a:solidFill>
              <a:latin typeface="Calibri" panose="020F0502020204030204" pitchFamily="34" charset="0"/>
              <a:ea typeface="宋体" panose="02010600030101010101" pitchFamily="2" charset="-122"/>
            </a:endParaRPr>
          </a:p>
          <a:p>
            <a:pPr marL="192882" lvl="1" indent="0">
              <a:lnSpc>
                <a:spcPct val="120000"/>
              </a:lnSpc>
              <a:spcBef>
                <a:spcPts val="0"/>
              </a:spcBef>
              <a:spcAft>
                <a:spcPts val="0"/>
              </a:spcAft>
              <a:buClr>
                <a:srgbClr val="C00000"/>
              </a:buClr>
              <a:buSzPct val="80000"/>
              <a:buNone/>
            </a:pPr>
            <a:endParaRPr lang="en-US" altLang="zh-CN" sz="2000" dirty="0" smtClean="0">
              <a:solidFill>
                <a:srgbClr val="339966"/>
              </a:solidFill>
              <a:latin typeface="Calibri" panose="020F0502020204030204" pitchFamily="34" charset="0"/>
              <a:ea typeface="宋体" panose="02010600030101010101" pitchFamily="2" charset="-122"/>
            </a:endParaRPr>
          </a:p>
          <a:p>
            <a:pPr marL="192882" lvl="1" indent="0">
              <a:lnSpc>
                <a:spcPct val="120000"/>
              </a:lnSpc>
              <a:spcBef>
                <a:spcPts val="0"/>
              </a:spcBef>
              <a:spcAft>
                <a:spcPts val="0"/>
              </a:spcAft>
              <a:buClr>
                <a:srgbClr val="C00000"/>
              </a:buClr>
              <a:buSzPct val="80000"/>
              <a:buNone/>
            </a:pPr>
            <a:endParaRPr lang="en-US" altLang="zh-CN" sz="2000" dirty="0" smtClean="0">
              <a:solidFill>
                <a:srgbClr val="339966"/>
              </a:solidFill>
              <a:latin typeface="Calibri" panose="020F0502020204030204" pitchFamily="34" charset="0"/>
              <a:ea typeface="宋体" panose="02010600030101010101" pitchFamily="2" charset="-122"/>
            </a:endParaRPr>
          </a:p>
        </p:txBody>
      </p:sp>
      <p:sp>
        <p:nvSpPr>
          <p:cNvPr id="6" name="文本框 5"/>
          <p:cNvSpPr txBox="1"/>
          <p:nvPr/>
        </p:nvSpPr>
        <p:spPr>
          <a:xfrm>
            <a:off x="156257" y="5335543"/>
            <a:ext cx="4570482" cy="276999"/>
          </a:xfrm>
          <a:prstGeom prst="rect">
            <a:avLst/>
          </a:prstGeom>
          <a:noFill/>
        </p:spPr>
        <p:txBody>
          <a:bodyPr wrap="none" rtlCol="0">
            <a:spAutoFit/>
          </a:bodyPr>
          <a:lstStyle/>
          <a:p>
            <a:pPr defTabSz="914400" fontAlgn="base">
              <a:spcBef>
                <a:spcPct val="0"/>
              </a:spcBef>
              <a:spcAft>
                <a:spcPct val="0"/>
              </a:spcAft>
            </a:pPr>
            <a:r>
              <a:rPr lang="en-US" altLang="zh-CN" sz="1200" i="1" dirty="0" smtClean="0">
                <a:solidFill>
                  <a:schemeClr val="bg2"/>
                </a:solidFill>
                <a:latin typeface="Times New Roman" panose="02020603050405020304" pitchFamily="18" charset="0"/>
                <a:ea typeface="宋体" panose="02010600030101010101" pitchFamily="2" charset="-122"/>
                <a:cs typeface="Times New Roman" panose="02020603050405020304" pitchFamily="18" charset="0"/>
              </a:rPr>
              <a:t>Copyright (C) 2018 Ricoh software research center(Beijing) Co. , Ltd</a:t>
            </a:r>
            <a:endParaRPr lang="zh-CN" altLang="en-US" sz="1200" i="1" dirty="0">
              <a:solidFill>
                <a:schemeClr val="bg2"/>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6823" y="1669635"/>
            <a:ext cx="1800000" cy="3211263"/>
          </a:xfrm>
          <a:prstGeom prst="rect">
            <a:avLst/>
          </a:prstGeom>
        </p:spPr>
      </p:pic>
      <p:pic>
        <p:nvPicPr>
          <p:cNvPr id="9" name="图片 8"/>
          <p:cNvPicPr>
            <a:picLocks noChangeAspect="1"/>
          </p:cNvPicPr>
          <p:nvPr/>
        </p:nvPicPr>
        <p:blipFill>
          <a:blip r:embed="rId4"/>
          <a:stretch>
            <a:fillRect/>
          </a:stretch>
        </p:blipFill>
        <p:spPr>
          <a:xfrm>
            <a:off x="7202867" y="1672766"/>
            <a:ext cx="1832645" cy="3205251"/>
          </a:xfrm>
          <a:prstGeom prst="rect">
            <a:avLst/>
          </a:prstGeom>
        </p:spPr>
      </p:pic>
      <p:graphicFrame>
        <p:nvGraphicFramePr>
          <p:cNvPr id="3" name="表格 2"/>
          <p:cNvGraphicFramePr>
            <a:graphicFrameLocks noGrp="1"/>
          </p:cNvGraphicFramePr>
          <p:nvPr>
            <p:extLst>
              <p:ext uri="{D42A27DB-BD31-4B8C-83A1-F6EECF244321}">
                <p14:modId xmlns:p14="http://schemas.microsoft.com/office/powerpoint/2010/main" val="3617148681"/>
              </p:ext>
            </p:extLst>
          </p:nvPr>
        </p:nvGraphicFramePr>
        <p:xfrm>
          <a:off x="393687" y="3463573"/>
          <a:ext cx="4715436" cy="1604388"/>
        </p:xfrm>
        <a:graphic>
          <a:graphicData uri="http://schemas.openxmlformats.org/drawingml/2006/table">
            <a:tbl>
              <a:tblPr firstRow="1" bandRow="1">
                <a:tableStyleId>{5940675A-B579-460E-94D1-54222C63F5DA}</a:tableStyleId>
              </a:tblPr>
              <a:tblGrid>
                <a:gridCol w="1075764"/>
                <a:gridCol w="753035"/>
                <a:gridCol w="1353671"/>
                <a:gridCol w="1532966"/>
              </a:tblGrid>
              <a:tr h="508858">
                <a:tc>
                  <a:txBody>
                    <a:bodyPr/>
                    <a:lstStyle/>
                    <a:p>
                      <a:pPr algn="ctr"/>
                      <a:r>
                        <a:rPr lang="en-US" altLang="zh-CN" sz="1600" b="1" i="0" dirty="0" smtClean="0"/>
                        <a:t>Evaluation</a:t>
                      </a:r>
                      <a:endParaRPr lang="zh-CN" altLang="en-US" sz="1600" b="1" i="0" dirty="0"/>
                    </a:p>
                  </a:txBody>
                  <a:tcPr anchor="ctr">
                    <a:solidFill>
                      <a:srgbClr val="D1FFD1"/>
                    </a:solidFill>
                  </a:tcPr>
                </a:tc>
                <a:tc>
                  <a:txBody>
                    <a:bodyPr/>
                    <a:lstStyle/>
                    <a:p>
                      <a:pPr algn="ctr"/>
                      <a:r>
                        <a:rPr lang="en-US" altLang="zh-CN" sz="1600" dirty="0" smtClean="0"/>
                        <a:t>Plugs</a:t>
                      </a:r>
                      <a:endParaRPr lang="zh-CN" altLang="en-US" sz="1600" dirty="0"/>
                    </a:p>
                  </a:txBody>
                  <a:tcPr anchor="ctr">
                    <a:solidFill>
                      <a:srgbClr val="D1FFD1"/>
                    </a:solidFill>
                  </a:tcPr>
                </a:tc>
                <a:tc>
                  <a:txBody>
                    <a:bodyPr/>
                    <a:lstStyle/>
                    <a:p>
                      <a:pPr algn="ctr"/>
                      <a:r>
                        <a:rPr lang="en-US" altLang="zh-CN" sz="1600" dirty="0" smtClean="0"/>
                        <a:t>Margin &amp;</a:t>
                      </a:r>
                    </a:p>
                    <a:p>
                      <a:pPr algn="ctr"/>
                      <a:r>
                        <a:rPr lang="en-US" altLang="zh-CN" sz="1600" dirty="0" smtClean="0"/>
                        <a:t>Mid-Tunnel </a:t>
                      </a:r>
                      <a:endParaRPr lang="zh-CN" altLang="en-US" sz="1600" dirty="0"/>
                    </a:p>
                  </a:txBody>
                  <a:tcPr anchor="ctr">
                    <a:solidFill>
                      <a:srgbClr val="D1FFD1"/>
                    </a:solidFill>
                  </a:tcPr>
                </a:tc>
                <a:tc>
                  <a:txBody>
                    <a:bodyPr/>
                    <a:lstStyle/>
                    <a:p>
                      <a:pPr algn="ctr"/>
                      <a:r>
                        <a:rPr lang="en-US" altLang="zh-CN" sz="1600" dirty="0" smtClean="0"/>
                        <a:t>Airless</a:t>
                      </a:r>
                      <a:endParaRPr lang="zh-CN" altLang="en-US" sz="1600" dirty="0"/>
                    </a:p>
                  </a:txBody>
                  <a:tcPr anchor="ctr">
                    <a:solidFill>
                      <a:srgbClr val="D1FFD1"/>
                    </a:solidFill>
                  </a:tcPr>
                </a:tc>
              </a:tr>
              <a:tr h="446148">
                <a:tc>
                  <a:txBody>
                    <a:bodyPr/>
                    <a:lstStyle/>
                    <a:p>
                      <a:pPr algn="ctr"/>
                      <a:r>
                        <a:rPr lang="en-US" altLang="zh-CN" sz="1600" dirty="0" smtClean="0"/>
                        <a:t>Accuracy</a:t>
                      </a:r>
                      <a:endParaRPr lang="zh-CN" altLang="en-US" sz="1600" dirty="0"/>
                    </a:p>
                  </a:txBody>
                  <a:tcPr anchor="ctr">
                    <a:solidFill>
                      <a:srgbClr val="D1FFD1"/>
                    </a:solidFill>
                  </a:tcPr>
                </a:tc>
                <a:tc>
                  <a:txBody>
                    <a:bodyPr/>
                    <a:lstStyle/>
                    <a:p>
                      <a:pPr algn="ctr"/>
                      <a:r>
                        <a:rPr lang="en-US" altLang="zh-CN" sz="1600" dirty="0" smtClean="0">
                          <a:solidFill>
                            <a:srgbClr val="FF0000"/>
                          </a:solidFill>
                        </a:rPr>
                        <a:t>100%</a:t>
                      </a:r>
                      <a:endParaRPr lang="zh-CN" altLang="en-US" sz="1600" dirty="0">
                        <a:solidFill>
                          <a:srgbClr val="FF0000"/>
                        </a:solidFill>
                      </a:endParaRPr>
                    </a:p>
                  </a:txBody>
                  <a:tcPr anchor="ctr">
                    <a:solidFill>
                      <a:srgbClr val="D1FFD1"/>
                    </a:solidFill>
                  </a:tcPr>
                </a:tc>
                <a:tc>
                  <a:txBody>
                    <a:bodyPr/>
                    <a:lstStyle/>
                    <a:p>
                      <a:pPr algn="ctr"/>
                      <a:r>
                        <a:rPr lang="en-US" altLang="zh-CN" sz="1600" dirty="0" smtClean="0">
                          <a:solidFill>
                            <a:srgbClr val="FF0000"/>
                          </a:solidFill>
                        </a:rPr>
                        <a:t>-</a:t>
                      </a:r>
                      <a:endParaRPr lang="zh-CN" altLang="en-US" sz="1600" dirty="0">
                        <a:solidFill>
                          <a:srgbClr val="FF0000"/>
                        </a:solidFill>
                      </a:endParaRPr>
                    </a:p>
                  </a:txBody>
                  <a:tcPr anchor="ctr">
                    <a:solidFill>
                      <a:srgbClr val="D1FFD1"/>
                    </a:solidFill>
                  </a:tcPr>
                </a:tc>
                <a:tc>
                  <a:txBody>
                    <a:bodyPr/>
                    <a:lstStyle/>
                    <a:p>
                      <a:pPr algn="ctr"/>
                      <a:r>
                        <a:rPr lang="en-US" altLang="zh-CN" sz="1600" dirty="0" smtClean="0"/>
                        <a:t>-</a:t>
                      </a:r>
                      <a:endParaRPr lang="zh-CN" altLang="en-US" sz="1600" dirty="0"/>
                    </a:p>
                  </a:txBody>
                  <a:tcPr anchor="ctr">
                    <a:solidFill>
                      <a:srgbClr val="D1FFD1"/>
                    </a:solidFill>
                  </a:tcPr>
                </a:tc>
              </a:tr>
              <a:tr h="508858">
                <a:tc>
                  <a:txBody>
                    <a:bodyPr/>
                    <a:lstStyle/>
                    <a:p>
                      <a:pPr algn="ctr"/>
                      <a:r>
                        <a:rPr lang="en-US" altLang="zh-CN" sz="1600" dirty="0" smtClean="0"/>
                        <a:t>Precision</a:t>
                      </a:r>
                      <a:endParaRPr lang="zh-CN" altLang="en-US" sz="1600" dirty="0"/>
                    </a:p>
                  </a:txBody>
                  <a:tcPr anchor="ctr">
                    <a:solidFill>
                      <a:srgbClr val="D1FFD1"/>
                    </a:solidFill>
                  </a:tcPr>
                </a:tc>
                <a:tc>
                  <a:txBody>
                    <a:bodyPr/>
                    <a:lstStyle/>
                    <a:p>
                      <a:pPr algn="ctr"/>
                      <a:r>
                        <a:rPr lang="en-US" altLang="zh-CN" sz="1600" dirty="0" smtClean="0">
                          <a:solidFill>
                            <a:srgbClr val="FF0000"/>
                          </a:solidFill>
                        </a:rPr>
                        <a:t>-</a:t>
                      </a:r>
                      <a:endParaRPr lang="zh-CN" altLang="en-US" sz="1600" dirty="0">
                        <a:solidFill>
                          <a:srgbClr val="FF0000"/>
                        </a:solidFill>
                      </a:endParaRPr>
                    </a:p>
                  </a:txBody>
                  <a:tcPr anchor="ctr">
                    <a:solidFill>
                      <a:srgbClr val="D1FFD1"/>
                    </a:solidFill>
                  </a:tcPr>
                </a:tc>
                <a:tc>
                  <a:txBody>
                    <a:bodyPr/>
                    <a:lstStyle/>
                    <a:p>
                      <a:pPr algn="ctr"/>
                      <a:r>
                        <a:rPr lang="en-US" altLang="zh-CN" sz="1600" dirty="0" smtClean="0">
                          <a:solidFill>
                            <a:srgbClr val="FF0000"/>
                          </a:solidFill>
                        </a:rPr>
                        <a:t>&lt;</a:t>
                      </a:r>
                      <a:r>
                        <a:rPr lang="en-US" altLang="zh-CN" sz="1600" baseline="0" dirty="0" smtClean="0">
                          <a:solidFill>
                            <a:srgbClr val="FF0000"/>
                          </a:solidFill>
                        </a:rPr>
                        <a:t> 1mm</a:t>
                      </a:r>
                      <a:endParaRPr lang="zh-CN" altLang="en-US" sz="1600" dirty="0">
                        <a:solidFill>
                          <a:srgbClr val="FF0000"/>
                        </a:solidFill>
                      </a:endParaRPr>
                    </a:p>
                  </a:txBody>
                  <a:tcPr anchor="ctr">
                    <a:solidFill>
                      <a:srgbClr val="D1FFD1"/>
                    </a:solidFill>
                  </a:tcPr>
                </a:tc>
                <a:tc>
                  <a:txBody>
                    <a:bodyPr/>
                    <a:lstStyle/>
                    <a:p>
                      <a:pPr algn="ctr"/>
                      <a:r>
                        <a:rPr lang="en-US" altLang="zh-CN" sz="1600" baseline="0" dirty="0" smtClean="0"/>
                        <a:t>Requirements</a:t>
                      </a:r>
                    </a:p>
                    <a:p>
                      <a:pPr algn="ctr"/>
                      <a:r>
                        <a:rPr lang="en-US" altLang="zh-CN" sz="1600" baseline="0" dirty="0" smtClean="0"/>
                        <a:t> Change</a:t>
                      </a:r>
                      <a:endParaRPr lang="zh-CN" altLang="en-US" sz="1600" dirty="0"/>
                    </a:p>
                  </a:txBody>
                  <a:tcPr anchor="ctr">
                    <a:solidFill>
                      <a:srgbClr val="D1FFD1"/>
                    </a:solidFill>
                  </a:tcPr>
                </a:tc>
              </a:tr>
            </a:tbl>
          </a:graphicData>
        </a:graphic>
      </p:graphicFrame>
      <p:sp>
        <p:nvSpPr>
          <p:cNvPr id="5" name="文本框 4"/>
          <p:cNvSpPr txBox="1"/>
          <p:nvPr/>
        </p:nvSpPr>
        <p:spPr>
          <a:xfrm>
            <a:off x="293822" y="3157543"/>
            <a:ext cx="3369833" cy="308418"/>
          </a:xfrm>
          <a:prstGeom prst="rect">
            <a:avLst/>
          </a:prstGeom>
          <a:noFill/>
        </p:spPr>
        <p:txBody>
          <a:bodyPr wrap="none" rtlCol="0">
            <a:spAutoFit/>
          </a:bodyPr>
          <a:lstStyle/>
          <a:p>
            <a:r>
              <a:rPr lang="en-US" altLang="zh-CN" sz="1200" dirty="0"/>
              <a:t> </a:t>
            </a:r>
            <a:r>
              <a:rPr lang="en-US" altLang="zh-CN" sz="1200" dirty="0" smtClean="0"/>
              <a:t>* </a:t>
            </a:r>
            <a:r>
              <a:rPr lang="en-US" altLang="zh-CN" dirty="0" smtClean="0"/>
              <a:t>Evaluation </a:t>
            </a:r>
            <a:r>
              <a:rPr lang="en-US" altLang="zh-CN" dirty="0"/>
              <a:t>based on more than </a:t>
            </a:r>
            <a:r>
              <a:rPr lang="en-US" altLang="zh-CN" dirty="0">
                <a:solidFill>
                  <a:srgbClr val="FF0000"/>
                </a:solidFill>
              </a:rPr>
              <a:t>591</a:t>
            </a:r>
            <a:r>
              <a:rPr lang="en-US" altLang="zh-CN" dirty="0"/>
              <a:t> cars</a:t>
            </a: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2867" y="810892"/>
            <a:ext cx="1362000" cy="1140564"/>
          </a:xfrm>
          <a:prstGeom prst="rect">
            <a:avLst/>
          </a:prstGeom>
          <a:ln w="25400">
            <a:solidFill>
              <a:srgbClr val="23FD28">
                <a:alpha val="49000"/>
              </a:srgbClr>
            </a:solidFill>
          </a:ln>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21711" y="2031294"/>
            <a:ext cx="1344911" cy="1126249"/>
          </a:xfrm>
          <a:prstGeom prst="rect">
            <a:avLst/>
          </a:prstGeom>
          <a:ln w="25400">
            <a:solidFill>
              <a:srgbClr val="23FD28">
                <a:alpha val="49000"/>
              </a:srgbClr>
            </a:solidFill>
          </a:ln>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21738" y="3269351"/>
            <a:ext cx="1344856" cy="1126207"/>
          </a:xfrm>
          <a:prstGeom prst="rect">
            <a:avLst/>
          </a:prstGeom>
          <a:ln w="25400">
            <a:solidFill>
              <a:srgbClr val="23FD28">
                <a:alpha val="49000"/>
              </a:srgbClr>
            </a:solidFill>
          </a:ln>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40732" y="4493764"/>
            <a:ext cx="1335985" cy="1118778"/>
          </a:xfrm>
          <a:prstGeom prst="rect">
            <a:avLst/>
          </a:prstGeom>
          <a:ln w="25400">
            <a:solidFill>
              <a:srgbClr val="23FD28">
                <a:alpha val="49000"/>
              </a:srgbClr>
            </a:solidFill>
          </a:ln>
        </p:spPr>
      </p:pic>
    </p:spTree>
    <p:extLst>
      <p:ext uri="{BB962C8B-B14F-4D97-AF65-F5344CB8AC3E}">
        <p14:creationId xmlns:p14="http://schemas.microsoft.com/office/powerpoint/2010/main" val="423273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nodeType="with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animEffect transition="in" filter="randombar(horizontal)">
                                      <p:cBhvr>
                                        <p:cTn id="13" dur="500"/>
                                        <p:tgtEl>
                                          <p:spTgt spid="3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4" presetClass="entr" presetSubtype="10" fill="hold" nodeType="withEffect">
                                  <p:stCondLst>
                                    <p:cond delay="0"/>
                                  </p:stCondLst>
                                  <p:childTnLst>
                                    <p:set>
                                      <p:cBhvr>
                                        <p:cTn id="19" dur="1" fill="hold">
                                          <p:stCondLst>
                                            <p:cond delay="0"/>
                                          </p:stCondLst>
                                        </p:cTn>
                                        <p:tgtEl>
                                          <p:spTgt spid="33">
                                            <p:txEl>
                                              <p:pRg st="3" end="3"/>
                                            </p:txEl>
                                          </p:spTgt>
                                        </p:tgtEl>
                                        <p:attrNameLst>
                                          <p:attrName>style.visibility</p:attrName>
                                        </p:attrNameLst>
                                      </p:cBhvr>
                                      <p:to>
                                        <p:strVal val="visible"/>
                                      </p:to>
                                    </p:set>
                                    <p:animEffect transition="in" filter="randombar(horizontal)">
                                      <p:cBhvr>
                                        <p:cTn id="20" dur="500"/>
                                        <p:tgtEl>
                                          <p:spTgt spid="33">
                                            <p:txEl>
                                              <p:pRg st="3" end="3"/>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par>
                                <p:cTn id="24" presetID="14"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500"/>
                                        <p:tgtEl>
                                          <p:spTgt spid="16"/>
                                        </p:tgtEl>
                                      </p:cBhvr>
                                    </p:animEffect>
                                  </p:childTnLst>
                                </p:cTn>
                              </p:par>
                              <p:par>
                                <p:cTn id="27" presetID="14" presetClass="entr" presetSubtype="1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par>
                                <p:cTn id="30" presetID="14" presetClass="entr" presetSubtype="1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3">
                                            <p:txEl>
                                              <p:pRg st="4" end="4"/>
                                            </p:txEl>
                                          </p:spTgt>
                                        </p:tgtEl>
                                        <p:attrNameLst>
                                          <p:attrName>style.visibility</p:attrName>
                                        </p:attrNameLst>
                                      </p:cBhvr>
                                      <p:to>
                                        <p:strVal val="visible"/>
                                      </p:to>
                                    </p:set>
                                    <p:animEffect transition="in" filter="randombar(horizontal)">
                                      <p:cBhvr>
                                        <p:cTn id="37" dur="500"/>
                                        <p:tgtEl>
                                          <p:spTgt spid="33">
                                            <p:txEl>
                                              <p:pRg st="4" end="4"/>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33">
                                            <p:txEl>
                                              <p:pRg st="5" end="5"/>
                                            </p:txEl>
                                          </p:spTgt>
                                        </p:tgtEl>
                                        <p:attrNameLst>
                                          <p:attrName>style.visibility</p:attrName>
                                        </p:attrNameLst>
                                      </p:cBhvr>
                                      <p:to>
                                        <p:strVal val="visible"/>
                                      </p:to>
                                    </p:set>
                                    <p:animEffect transition="in" filter="randombar(horizontal)">
                                      <p:cBhvr>
                                        <p:cTn id="40" dur="500"/>
                                        <p:tgtEl>
                                          <p:spTgt spid="3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randombar(horizontal)">
                                      <p:cBhvr>
                                        <p:cTn id="45" dur="500"/>
                                        <p:tgtEl>
                                          <p:spTgt spid="5"/>
                                        </p:tgtEl>
                                      </p:cBhvr>
                                    </p:animEffect>
                                  </p:childTnLst>
                                </p:cTn>
                              </p:par>
                              <p:par>
                                <p:cTn id="46" presetID="14" presetClass="entr" presetSubtype="10"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randombar(horizontal)">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RICOH">
  <a:themeElements>
    <a:clrScheme name="RICO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ICOH">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marL="360000" indent="-180000">
          <a:spcBef>
            <a:spcPts val="0"/>
          </a:spcBef>
          <a:spcAft>
            <a:spcPts val="0"/>
          </a:spcAft>
          <a:buClr>
            <a:srgbClr val="C00000"/>
          </a:buClr>
          <a:buSzPct val="80000"/>
          <a:buFont typeface="Wingdings" panose="05000000000000000000" pitchFamily="2" charset="2"/>
          <a:buChar char="ü"/>
          <a:defRPr sz="1400" dirty="0">
            <a:latin typeface="Calibri" panose="020F0502020204030204" pitchFamily="34" charset="0"/>
            <a:ea typeface="宋体" panose="02010600030101010101" pitchFamily="2" charset="-122"/>
          </a:defRPr>
        </a:defPPr>
      </a:lstStyle>
    </a:spDef>
    <a:lnDef>
      <a:spPr>
        <a:ln w="12700">
          <a:solidFill>
            <a:srgbClr val="5B9BD5"/>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RICOH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ICOH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ICOH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ICOH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ICOH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ICOH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ICOH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ICOH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ICOH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ICOH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ICOH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ICOH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RICOH ppt template_2010_white_j20140926_modified_20150728.potx" id="{A51584E9-163E-4BF6-BEB5-8A60ACB0391D}" vid="{61E1F517-7D3D-4C95-94CF-C13660CDA93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21993</TotalTime>
  <Words>2236</Words>
  <Application>Microsoft Office PowerPoint</Application>
  <PresentationFormat>全屏显示(16:10)</PresentationFormat>
  <Paragraphs>223</Paragraphs>
  <Slides>14</Slides>
  <Notes>14</Notes>
  <HiddenSlides>0</HiddenSlides>
  <MMClips>0</MMClips>
  <ScaleCrop>false</ScaleCrop>
  <HeadingPairs>
    <vt:vector size="4" baseType="variant">
      <vt:variant>
        <vt:lpstr>主题</vt:lpstr>
      </vt:variant>
      <vt:variant>
        <vt:i4>1</vt:i4>
      </vt:variant>
      <vt:variant>
        <vt:lpstr>幻灯片标题</vt:lpstr>
      </vt:variant>
      <vt:variant>
        <vt:i4>14</vt:i4>
      </vt:variant>
    </vt:vector>
  </HeadingPairs>
  <TitlesOfParts>
    <vt:vector size="15" baseType="lpstr">
      <vt:lpstr>RICOH</vt:lpstr>
      <vt:lpstr>Promotion Application Report</vt:lpstr>
      <vt:lpstr>Content</vt:lpstr>
      <vt:lpstr>1. Self-Introduction</vt:lpstr>
      <vt:lpstr>Content</vt:lpstr>
      <vt:lpstr>2. Job Summary</vt:lpstr>
      <vt:lpstr>2. Job Summary</vt:lpstr>
      <vt:lpstr>2. Job Summary</vt:lpstr>
      <vt:lpstr>2. Job Summary</vt:lpstr>
      <vt:lpstr>2. Job Summary</vt:lpstr>
      <vt:lpstr>Content</vt:lpstr>
      <vt:lpstr>3. Planning of Future Work</vt:lpstr>
      <vt:lpstr>3. Planning: Apply knowledge to Action </vt:lpstr>
      <vt:lpstr>3. Planning: Apply knowledge to Action </vt:lpstr>
      <vt:lpstr>PowerPoint 演示文稿</vt:lpstr>
    </vt:vector>
  </TitlesOfParts>
  <Company>srcb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Minutes</dc:title>
  <dc:creator>srcb03133</dc:creator>
  <cp:lastModifiedBy>Boyuan</cp:lastModifiedBy>
  <cp:revision>582</cp:revision>
  <cp:lastPrinted>2018-03-06T11:51:12Z</cp:lastPrinted>
  <dcterms:created xsi:type="dcterms:W3CDTF">2016-06-12T02:19:11Z</dcterms:created>
  <dcterms:modified xsi:type="dcterms:W3CDTF">2018-03-08T02:01:26Z</dcterms:modified>
</cp:coreProperties>
</file>